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70" r:id="rId13"/>
    <p:sldId id="272" r:id="rId14"/>
    <p:sldId id="274" r:id="rId15"/>
    <p:sldId id="276" r:id="rId16"/>
    <p:sldId id="278" r:id="rId17"/>
    <p:sldId id="280" r:id="rId18"/>
    <p:sldId id="282" r:id="rId19"/>
    <p:sldId id="284" r:id="rId20"/>
    <p:sldId id="286" r:id="rId21"/>
    <p:sldId id="298" r:id="rId22"/>
    <p:sldId id="301" r:id="rId23"/>
    <p:sldId id="287" r:id="rId24"/>
    <p:sldId id="289" r:id="rId25"/>
    <p:sldId id="290" r:id="rId26"/>
    <p:sldId id="291" r:id="rId27"/>
    <p:sldId id="292" r:id="rId28"/>
    <p:sldId id="293" r:id="rId29"/>
    <p:sldId id="294" r:id="rId30"/>
    <p:sldId id="300" r:id="rId31"/>
    <p:sldId id="295" r:id="rId32"/>
    <p:sldId id="296" r:id="rId33"/>
    <p:sldId id="297" r:id="rId34"/>
    <p:sldId id="302" r:id="rId35"/>
    <p:sldId id="303" r:id="rId36"/>
    <p:sldId id="304" r:id="rId37"/>
    <p:sldId id="305" r:id="rId38"/>
    <p:sldId id="306" r:id="rId39"/>
    <p:sldId id="307" r:id="rId40"/>
    <p:sldId id="308" r:id="rId41"/>
    <p:sldId id="309" r:id="rId42"/>
    <p:sldId id="310" r:id="rId43"/>
    <p:sldId id="311" r:id="rId44"/>
    <p:sldId id="313" r:id="rId45"/>
    <p:sldId id="325" r:id="rId46"/>
    <p:sldId id="317" r:id="rId47"/>
    <p:sldId id="318" r:id="rId48"/>
    <p:sldId id="321" r:id="rId49"/>
    <p:sldId id="322" r:id="rId50"/>
    <p:sldId id="320" r:id="rId51"/>
    <p:sldId id="323" r:id="rId52"/>
    <p:sldId id="319" r:id="rId53"/>
    <p:sldId id="324" r:id="rId54"/>
    <p:sldId id="326" r:id="rId55"/>
    <p:sldId id="316" r:id="rId5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6" autoAdjust="0"/>
    <p:restoredTop sz="93165" autoAdjust="0"/>
  </p:normalViewPr>
  <p:slideViewPr>
    <p:cSldViewPr>
      <p:cViewPr>
        <p:scale>
          <a:sx n="50" d="100"/>
          <a:sy n="50" d="100"/>
        </p:scale>
        <p:origin x="-540"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40328C9-7BB0-4511-B22F-B5C10E2DD96D}" type="datetimeFigureOut">
              <a:rPr lang="pt-BR" smtClean="0"/>
              <a:t>04/06/2019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2542135-9C7E-4688-9161-11A0CDBFB0A4}" type="slidenum">
              <a:rPr lang="pt-BR" smtClean="0"/>
              <a:t>‹nº›</a:t>
            </a:fld>
            <a:endParaRPr lang="pt-BR"/>
          </a:p>
        </p:txBody>
      </p:sp>
    </p:spTree>
    <p:extLst>
      <p:ext uri="{BB962C8B-B14F-4D97-AF65-F5344CB8AC3E}">
        <p14:creationId xmlns:p14="http://schemas.microsoft.com/office/powerpoint/2010/main" val="387888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40328C9-7BB0-4511-B22F-B5C10E2DD96D}" type="datetimeFigureOut">
              <a:rPr lang="pt-BR" smtClean="0"/>
              <a:t>04/06/2019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2542135-9C7E-4688-9161-11A0CDBFB0A4}" type="slidenum">
              <a:rPr lang="pt-BR" smtClean="0"/>
              <a:t>‹nº›</a:t>
            </a:fld>
            <a:endParaRPr lang="pt-BR"/>
          </a:p>
        </p:txBody>
      </p:sp>
    </p:spTree>
    <p:extLst>
      <p:ext uri="{BB962C8B-B14F-4D97-AF65-F5344CB8AC3E}">
        <p14:creationId xmlns:p14="http://schemas.microsoft.com/office/powerpoint/2010/main" val="133518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40328C9-7BB0-4511-B22F-B5C10E2DD96D}" type="datetimeFigureOut">
              <a:rPr lang="pt-BR" smtClean="0"/>
              <a:t>04/06/2019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2542135-9C7E-4688-9161-11A0CDBFB0A4}" type="slidenum">
              <a:rPr lang="pt-BR" smtClean="0"/>
              <a:t>‹nº›</a:t>
            </a:fld>
            <a:endParaRPr lang="pt-BR"/>
          </a:p>
        </p:txBody>
      </p:sp>
    </p:spTree>
    <p:extLst>
      <p:ext uri="{BB962C8B-B14F-4D97-AF65-F5344CB8AC3E}">
        <p14:creationId xmlns:p14="http://schemas.microsoft.com/office/powerpoint/2010/main" val="3754470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15780E33-2F15-48EC-A41E-4694C2956EAD}" type="slidenum">
              <a:rPr lang="pt-BR"/>
              <a:pPr>
                <a:defRPr/>
              </a:pPr>
              <a:t>‹nº›</a:t>
            </a:fld>
            <a:endParaRPr lang="pt-BR"/>
          </a:p>
        </p:txBody>
      </p:sp>
    </p:spTree>
    <p:extLst>
      <p:ext uri="{BB962C8B-B14F-4D97-AF65-F5344CB8AC3E}">
        <p14:creationId xmlns:p14="http://schemas.microsoft.com/office/powerpoint/2010/main" val="434886876"/>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40328C9-7BB0-4511-B22F-B5C10E2DD96D}" type="datetimeFigureOut">
              <a:rPr lang="pt-BR" smtClean="0"/>
              <a:t>04/06/2019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2542135-9C7E-4688-9161-11A0CDBFB0A4}" type="slidenum">
              <a:rPr lang="pt-BR" smtClean="0"/>
              <a:t>‹nº›</a:t>
            </a:fld>
            <a:endParaRPr lang="pt-BR"/>
          </a:p>
        </p:txBody>
      </p:sp>
    </p:spTree>
    <p:extLst>
      <p:ext uri="{BB962C8B-B14F-4D97-AF65-F5344CB8AC3E}">
        <p14:creationId xmlns:p14="http://schemas.microsoft.com/office/powerpoint/2010/main" val="1534741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40328C9-7BB0-4511-B22F-B5C10E2DD96D}" type="datetimeFigureOut">
              <a:rPr lang="pt-BR" smtClean="0"/>
              <a:t>04/06/2019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2542135-9C7E-4688-9161-11A0CDBFB0A4}" type="slidenum">
              <a:rPr lang="pt-BR" smtClean="0"/>
              <a:t>‹nº›</a:t>
            </a:fld>
            <a:endParaRPr lang="pt-BR"/>
          </a:p>
        </p:txBody>
      </p:sp>
    </p:spTree>
    <p:extLst>
      <p:ext uri="{BB962C8B-B14F-4D97-AF65-F5344CB8AC3E}">
        <p14:creationId xmlns:p14="http://schemas.microsoft.com/office/powerpoint/2010/main" val="157726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40328C9-7BB0-4511-B22F-B5C10E2DD96D}" type="datetimeFigureOut">
              <a:rPr lang="pt-BR" smtClean="0"/>
              <a:t>04/06/2019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2542135-9C7E-4688-9161-11A0CDBFB0A4}" type="slidenum">
              <a:rPr lang="pt-BR" smtClean="0"/>
              <a:t>‹nº›</a:t>
            </a:fld>
            <a:endParaRPr lang="pt-BR"/>
          </a:p>
        </p:txBody>
      </p:sp>
    </p:spTree>
    <p:extLst>
      <p:ext uri="{BB962C8B-B14F-4D97-AF65-F5344CB8AC3E}">
        <p14:creationId xmlns:p14="http://schemas.microsoft.com/office/powerpoint/2010/main" val="216414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40328C9-7BB0-4511-B22F-B5C10E2DD96D}" type="datetimeFigureOut">
              <a:rPr lang="pt-BR" smtClean="0"/>
              <a:t>04/06/2019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2542135-9C7E-4688-9161-11A0CDBFB0A4}" type="slidenum">
              <a:rPr lang="pt-BR" smtClean="0"/>
              <a:t>‹nº›</a:t>
            </a:fld>
            <a:endParaRPr lang="pt-BR"/>
          </a:p>
        </p:txBody>
      </p:sp>
    </p:spTree>
    <p:extLst>
      <p:ext uri="{BB962C8B-B14F-4D97-AF65-F5344CB8AC3E}">
        <p14:creationId xmlns:p14="http://schemas.microsoft.com/office/powerpoint/2010/main" val="352748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40328C9-7BB0-4511-B22F-B5C10E2DD96D}" type="datetimeFigureOut">
              <a:rPr lang="pt-BR" smtClean="0"/>
              <a:t>04/06/2019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2542135-9C7E-4688-9161-11A0CDBFB0A4}" type="slidenum">
              <a:rPr lang="pt-BR" smtClean="0"/>
              <a:t>‹nº›</a:t>
            </a:fld>
            <a:endParaRPr lang="pt-BR"/>
          </a:p>
        </p:txBody>
      </p:sp>
    </p:spTree>
    <p:extLst>
      <p:ext uri="{BB962C8B-B14F-4D97-AF65-F5344CB8AC3E}">
        <p14:creationId xmlns:p14="http://schemas.microsoft.com/office/powerpoint/2010/main" val="385049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40328C9-7BB0-4511-B22F-B5C10E2DD96D}" type="datetimeFigureOut">
              <a:rPr lang="pt-BR" smtClean="0"/>
              <a:t>04/06/2019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2542135-9C7E-4688-9161-11A0CDBFB0A4}" type="slidenum">
              <a:rPr lang="pt-BR" smtClean="0"/>
              <a:t>‹nº›</a:t>
            </a:fld>
            <a:endParaRPr lang="pt-BR"/>
          </a:p>
        </p:txBody>
      </p:sp>
    </p:spTree>
    <p:extLst>
      <p:ext uri="{BB962C8B-B14F-4D97-AF65-F5344CB8AC3E}">
        <p14:creationId xmlns:p14="http://schemas.microsoft.com/office/powerpoint/2010/main" val="33988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40328C9-7BB0-4511-B22F-B5C10E2DD96D}" type="datetimeFigureOut">
              <a:rPr lang="pt-BR" smtClean="0"/>
              <a:t>04/06/2019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2542135-9C7E-4688-9161-11A0CDBFB0A4}" type="slidenum">
              <a:rPr lang="pt-BR" smtClean="0"/>
              <a:t>‹nº›</a:t>
            </a:fld>
            <a:endParaRPr lang="pt-BR"/>
          </a:p>
        </p:txBody>
      </p:sp>
    </p:spTree>
    <p:extLst>
      <p:ext uri="{BB962C8B-B14F-4D97-AF65-F5344CB8AC3E}">
        <p14:creationId xmlns:p14="http://schemas.microsoft.com/office/powerpoint/2010/main" val="234771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40328C9-7BB0-4511-B22F-B5C10E2DD96D}" type="datetimeFigureOut">
              <a:rPr lang="pt-BR" smtClean="0"/>
              <a:t>04/06/2019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2542135-9C7E-4688-9161-11A0CDBFB0A4}" type="slidenum">
              <a:rPr lang="pt-BR" smtClean="0"/>
              <a:t>‹nº›</a:t>
            </a:fld>
            <a:endParaRPr lang="pt-BR"/>
          </a:p>
        </p:txBody>
      </p:sp>
    </p:spTree>
    <p:extLst>
      <p:ext uri="{BB962C8B-B14F-4D97-AF65-F5344CB8AC3E}">
        <p14:creationId xmlns:p14="http://schemas.microsoft.com/office/powerpoint/2010/main" val="27313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328C9-7BB0-4511-B22F-B5C10E2DD96D}" type="datetimeFigureOut">
              <a:rPr lang="pt-BR" smtClean="0"/>
              <a:t>04/06/2019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42135-9C7E-4688-9161-11A0CDBFB0A4}" type="slidenum">
              <a:rPr lang="pt-BR" smtClean="0"/>
              <a:t>‹nº›</a:t>
            </a:fld>
            <a:endParaRPr lang="pt-BR"/>
          </a:p>
        </p:txBody>
      </p:sp>
    </p:spTree>
    <p:extLst>
      <p:ext uri="{BB962C8B-B14F-4D97-AF65-F5344CB8AC3E}">
        <p14:creationId xmlns:p14="http://schemas.microsoft.com/office/powerpoint/2010/main" val="1340437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www.minhavida.com.br/alimentacao/tudo-sobre/18306-oleo-de-primula" TargetMode="External"/><Relationship Id="rId1" Type="http://schemas.openxmlformats.org/officeDocument/2006/relationships/slideLayout" Target="../slideLayouts/slideLayout12.xml"/><Relationship Id="rId4" Type="http://schemas.openxmlformats.org/officeDocument/2006/relationships/image" Target="../media/image56.jpeg"/></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1412776"/>
            <a:ext cx="5472608" cy="5016758"/>
          </a:xfrm>
          <a:prstGeom prst="rect">
            <a:avLst/>
          </a:prstGeom>
        </p:spPr>
        <p:txBody>
          <a:bodyPr wrap="square">
            <a:spAutoFit/>
          </a:bodyPr>
          <a:lstStyle/>
          <a:p>
            <a:r>
              <a:rPr lang="pt-BR" sz="2000" b="1" dirty="0">
                <a:latin typeface="Times New Roman" panose="02020603050405020304" pitchFamily="18" charset="0"/>
                <a:cs typeface="Times New Roman" panose="02020603050405020304" pitchFamily="18" charset="0"/>
              </a:rPr>
              <a:t>Se eu soubesse como cheguei à está situação...</a:t>
            </a:r>
            <a:endParaRPr lang="pt-BR" sz="2000" dirty="0">
              <a:latin typeface="Times New Roman" panose="02020603050405020304" pitchFamily="18" charset="0"/>
              <a:cs typeface="Times New Roman" panose="02020603050405020304" pitchFamily="18" charset="0"/>
            </a:endParaRPr>
          </a:p>
          <a:p>
            <a:r>
              <a:rPr lang="pt-BR" sz="2000" b="1" dirty="0">
                <a:latin typeface="Times New Roman" panose="02020603050405020304" pitchFamily="18" charset="0"/>
                <a:cs typeface="Times New Roman" panose="02020603050405020304" pitchFamily="18" charset="0"/>
              </a:rPr>
              <a:t>E o que eu faço agora?</a:t>
            </a:r>
            <a:endParaRPr lang="pt-BR" sz="2000" dirty="0">
              <a:latin typeface="Times New Roman" panose="02020603050405020304" pitchFamily="18" charset="0"/>
              <a:cs typeface="Times New Roman" panose="02020603050405020304" pitchFamily="18" charset="0"/>
            </a:endParaRPr>
          </a:p>
          <a:p>
            <a:r>
              <a:rPr lang="pt-BR" sz="2000" b="1" dirty="0">
                <a:latin typeface="Times New Roman" panose="02020603050405020304" pitchFamily="18" charset="0"/>
                <a:cs typeface="Times New Roman" panose="02020603050405020304" pitchFamily="18" charset="0"/>
              </a:rPr>
              <a:t>Através dessa voz queixosa, eu suspiro, ó meu Deus</a:t>
            </a:r>
            <a:endParaRPr lang="pt-BR" sz="2000" dirty="0">
              <a:latin typeface="Times New Roman" panose="02020603050405020304" pitchFamily="18" charset="0"/>
              <a:cs typeface="Times New Roman" panose="02020603050405020304" pitchFamily="18" charset="0"/>
            </a:endParaRPr>
          </a:p>
          <a:p>
            <a:r>
              <a:rPr lang="pt-BR" sz="2000" b="1" dirty="0">
                <a:latin typeface="Times New Roman" panose="02020603050405020304" pitchFamily="18" charset="0"/>
                <a:cs typeface="Times New Roman" panose="02020603050405020304" pitchFamily="18" charset="0"/>
              </a:rPr>
              <a:t>Pois permiti que minha fé em Ti</a:t>
            </a:r>
            <a:endParaRPr lang="pt-BR" sz="2000" dirty="0">
              <a:latin typeface="Times New Roman" panose="02020603050405020304" pitchFamily="18" charset="0"/>
              <a:cs typeface="Times New Roman" panose="02020603050405020304" pitchFamily="18" charset="0"/>
            </a:endParaRPr>
          </a:p>
          <a:p>
            <a:r>
              <a:rPr lang="pt-BR" sz="2000" b="1" dirty="0">
                <a:latin typeface="Times New Roman" panose="02020603050405020304" pitchFamily="18" charset="0"/>
                <a:cs typeface="Times New Roman" panose="02020603050405020304" pitchFamily="18" charset="0"/>
              </a:rPr>
              <a:t>se misturasse ao lamaçal de meus pecados.</a:t>
            </a:r>
            <a:endParaRPr lang="pt-BR" sz="2000" dirty="0">
              <a:latin typeface="Times New Roman" panose="02020603050405020304" pitchFamily="18" charset="0"/>
              <a:cs typeface="Times New Roman" panose="02020603050405020304" pitchFamily="18" charset="0"/>
            </a:endParaRPr>
          </a:p>
          <a:p>
            <a:r>
              <a:rPr lang="pt-BR" sz="2000" b="1" dirty="0">
                <a:latin typeface="Times New Roman" panose="02020603050405020304" pitchFamily="18" charset="0"/>
                <a:cs typeface="Times New Roman" panose="02020603050405020304" pitchFamily="18" charset="0"/>
              </a:rPr>
              <a:t>Tenha piedade de mim, ó Senhor!</a:t>
            </a:r>
            <a:endParaRPr lang="pt-BR" sz="2000" dirty="0">
              <a:latin typeface="Times New Roman" panose="02020603050405020304" pitchFamily="18" charset="0"/>
              <a:cs typeface="Times New Roman" panose="02020603050405020304" pitchFamily="18" charset="0"/>
            </a:endParaRPr>
          </a:p>
          <a:p>
            <a:r>
              <a:rPr lang="pt-BR" sz="2000" b="1" dirty="0">
                <a:latin typeface="Times New Roman" panose="02020603050405020304" pitchFamily="18" charset="0"/>
                <a:cs typeface="Times New Roman" panose="02020603050405020304" pitchFamily="18" charset="0"/>
              </a:rPr>
              <a:t>Por causa de meus pecados, eu manchei minha alma </a:t>
            </a:r>
            <a:endParaRPr lang="pt-BR" sz="2000" dirty="0">
              <a:latin typeface="Times New Roman" panose="02020603050405020304" pitchFamily="18" charset="0"/>
              <a:cs typeface="Times New Roman" panose="02020603050405020304" pitchFamily="18" charset="0"/>
            </a:endParaRPr>
          </a:p>
          <a:p>
            <a:r>
              <a:rPr lang="pt-BR" sz="2000" b="1" dirty="0">
                <a:latin typeface="Times New Roman" panose="02020603050405020304" pitchFamily="18" charset="0"/>
                <a:cs typeface="Times New Roman" panose="02020603050405020304" pitchFamily="18" charset="0"/>
              </a:rPr>
              <a:t>Cure os danos de minhas feridas </a:t>
            </a:r>
            <a:endParaRPr lang="pt-BR" sz="2000" dirty="0">
              <a:latin typeface="Times New Roman" panose="02020603050405020304" pitchFamily="18" charset="0"/>
              <a:cs typeface="Times New Roman" panose="02020603050405020304" pitchFamily="18" charset="0"/>
            </a:endParaRPr>
          </a:p>
          <a:p>
            <a:r>
              <a:rPr lang="pt-BR" sz="2000" b="1" dirty="0">
                <a:latin typeface="Times New Roman" panose="02020603050405020304" pitchFamily="18" charset="0"/>
                <a:cs typeface="Times New Roman" panose="02020603050405020304" pitchFamily="18" charset="0"/>
              </a:rPr>
              <a:t>pois eu pequei contra Ti.</a:t>
            </a:r>
            <a:endParaRPr lang="pt-BR" sz="2000" dirty="0">
              <a:latin typeface="Times New Roman" panose="02020603050405020304" pitchFamily="18" charset="0"/>
              <a:cs typeface="Times New Roman" panose="02020603050405020304" pitchFamily="18" charset="0"/>
            </a:endParaRPr>
          </a:p>
          <a:p>
            <a:r>
              <a:rPr lang="pt-BR" sz="2000" b="1" dirty="0">
                <a:latin typeface="Times New Roman" panose="02020603050405020304" pitchFamily="18" charset="0"/>
                <a:cs typeface="Times New Roman" panose="02020603050405020304" pitchFamily="18" charset="0"/>
              </a:rPr>
              <a:t>Ensina-me, meu Deus, cada vez mais </a:t>
            </a:r>
            <a:endParaRPr lang="pt-BR" sz="2000" dirty="0">
              <a:latin typeface="Times New Roman" panose="02020603050405020304" pitchFamily="18" charset="0"/>
              <a:cs typeface="Times New Roman" panose="02020603050405020304" pitchFamily="18" charset="0"/>
            </a:endParaRPr>
          </a:p>
          <a:p>
            <a:r>
              <a:rPr lang="pt-BR" sz="2000" b="1" dirty="0">
                <a:latin typeface="Times New Roman" panose="02020603050405020304" pitchFamily="18" charset="0"/>
                <a:cs typeface="Times New Roman" panose="02020603050405020304" pitchFamily="18" charset="0"/>
              </a:rPr>
              <a:t>à realizar atos bons e sãos, </a:t>
            </a:r>
            <a:endParaRPr lang="pt-BR" sz="2000" dirty="0">
              <a:latin typeface="Times New Roman" panose="02020603050405020304" pitchFamily="18" charset="0"/>
              <a:cs typeface="Times New Roman" panose="02020603050405020304" pitchFamily="18" charset="0"/>
            </a:endParaRPr>
          </a:p>
          <a:p>
            <a:r>
              <a:rPr lang="pt-BR" sz="2000" b="1" dirty="0">
                <a:latin typeface="Times New Roman" panose="02020603050405020304" pitchFamily="18" charset="0"/>
                <a:cs typeface="Times New Roman" panose="02020603050405020304" pitchFamily="18" charset="0"/>
              </a:rPr>
              <a:t>para que minha alma transtornada,</a:t>
            </a:r>
            <a:endParaRPr lang="pt-BR" sz="2000" dirty="0">
              <a:latin typeface="Times New Roman" panose="02020603050405020304" pitchFamily="18" charset="0"/>
              <a:cs typeface="Times New Roman" panose="02020603050405020304" pitchFamily="18" charset="0"/>
            </a:endParaRPr>
          </a:p>
          <a:p>
            <a:r>
              <a:rPr lang="pt-BR" sz="2000" b="1" dirty="0">
                <a:latin typeface="Times New Roman" panose="02020603050405020304" pitchFamily="18" charset="0"/>
                <a:cs typeface="Times New Roman" panose="02020603050405020304" pitchFamily="18" charset="0"/>
              </a:rPr>
              <a:t> conheça a cura através de Ti.</a:t>
            </a:r>
            <a:endParaRPr lang="pt-BR" sz="2000" dirty="0">
              <a:latin typeface="Times New Roman" panose="02020603050405020304" pitchFamily="18" charset="0"/>
              <a:cs typeface="Times New Roman" panose="02020603050405020304" pitchFamily="18" charset="0"/>
            </a:endParaRPr>
          </a:p>
          <a:p>
            <a:r>
              <a:rPr lang="pt-BR" sz="2000" b="1" dirty="0" smtClean="0">
                <a:latin typeface="Times New Roman" panose="02020603050405020304" pitchFamily="18" charset="0"/>
                <a:cs typeface="Times New Roman" panose="02020603050405020304" pitchFamily="18" charset="0"/>
              </a:rPr>
              <a:t>Amém!</a:t>
            </a:r>
            <a:endParaRPr lang="pt-BR" sz="2000" dirty="0">
              <a:latin typeface="Times New Roman" panose="02020603050405020304" pitchFamily="18" charset="0"/>
              <a:cs typeface="Times New Roman" panose="02020603050405020304" pitchFamily="18" charset="0"/>
            </a:endParaRPr>
          </a:p>
        </p:txBody>
      </p:sp>
      <p:pic>
        <p:nvPicPr>
          <p:cNvPr id="8194"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937152"/>
            <a:ext cx="2910961"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043608" y="476671"/>
            <a:ext cx="7387604"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pt-B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Oração de Santa  Hildegarda de Bingen</a:t>
            </a:r>
            <a:endParaRPr lang="pt-B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aixaDeTexto 4"/>
          <p:cNvSpPr txBox="1"/>
          <p:nvPr/>
        </p:nvSpPr>
        <p:spPr>
          <a:xfrm>
            <a:off x="6084168" y="4801552"/>
            <a:ext cx="2243171" cy="461665"/>
          </a:xfrm>
          <a:prstGeom prst="rect">
            <a:avLst/>
          </a:prstGeom>
          <a:noFill/>
        </p:spPr>
        <p:txBody>
          <a:bodyPr wrap="square" rtlCol="0">
            <a:spAutoFit/>
          </a:bodyPr>
          <a:lstStyle/>
          <a:p>
            <a:r>
              <a:rPr lang="pt-BR" sz="2400" b="1" dirty="0" smtClean="0"/>
              <a:t>(1098- 1179)</a:t>
            </a:r>
            <a:endParaRPr lang="pt-BR" sz="2400" b="1" dirty="0"/>
          </a:p>
        </p:txBody>
      </p:sp>
    </p:spTree>
    <p:extLst>
      <p:ext uri="{BB962C8B-B14F-4D97-AF65-F5344CB8AC3E}">
        <p14:creationId xmlns:p14="http://schemas.microsoft.com/office/powerpoint/2010/main" val="30065204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9"/>
          <p:cNvSpPr txBox="1">
            <a:spLocks noChangeArrowheads="1"/>
          </p:cNvSpPr>
          <p:nvPr/>
        </p:nvSpPr>
        <p:spPr bwMode="auto">
          <a:xfrm>
            <a:off x="0" y="609600"/>
            <a:ext cx="7020272" cy="65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a:defRPr sz="1400">
                <a:solidFill>
                  <a:schemeClr val="bg1"/>
                </a:solidFill>
                <a:latin typeface="Times New Roman" pitchFamily="18" charset="0"/>
              </a:defRPr>
            </a:lvl1pPr>
            <a:lvl2pPr marL="1314450" indent="-742950">
              <a:defRPr sz="1400">
                <a:solidFill>
                  <a:schemeClr val="bg1"/>
                </a:solidFill>
                <a:latin typeface="Times New Roman" pitchFamily="18" charset="0"/>
              </a:defRPr>
            </a:lvl2pPr>
            <a:lvl3pPr marL="1733550" indent="-228600">
              <a:defRPr sz="1400">
                <a:solidFill>
                  <a:schemeClr val="bg1"/>
                </a:solidFill>
                <a:latin typeface="Times New Roman" pitchFamily="18" charset="0"/>
              </a:defRPr>
            </a:lvl3pPr>
            <a:lvl4pPr marL="2152650" indent="-228600">
              <a:defRPr sz="1400">
                <a:solidFill>
                  <a:schemeClr val="bg1"/>
                </a:solidFill>
                <a:latin typeface="Times New Roman" pitchFamily="18" charset="0"/>
              </a:defRPr>
            </a:lvl4pPr>
            <a:lvl5pPr marL="2571750" indent="-228600">
              <a:defRPr sz="1400">
                <a:solidFill>
                  <a:schemeClr val="bg1"/>
                </a:solidFill>
                <a:latin typeface="Times New Roman" pitchFamily="18" charset="0"/>
              </a:defRPr>
            </a:lvl5pPr>
            <a:lvl6pPr marL="3028950" indent="-228600" eaLnBrk="0" fontAlgn="base" hangingPunct="0">
              <a:spcBef>
                <a:spcPct val="0"/>
              </a:spcBef>
              <a:spcAft>
                <a:spcPct val="0"/>
              </a:spcAft>
              <a:defRPr sz="1400">
                <a:solidFill>
                  <a:schemeClr val="bg1"/>
                </a:solidFill>
                <a:latin typeface="Times New Roman" pitchFamily="18" charset="0"/>
              </a:defRPr>
            </a:lvl6pPr>
            <a:lvl7pPr marL="3486150" indent="-228600" eaLnBrk="0" fontAlgn="base" hangingPunct="0">
              <a:spcBef>
                <a:spcPct val="0"/>
              </a:spcBef>
              <a:spcAft>
                <a:spcPct val="0"/>
              </a:spcAft>
              <a:defRPr sz="1400">
                <a:solidFill>
                  <a:schemeClr val="bg1"/>
                </a:solidFill>
                <a:latin typeface="Times New Roman" pitchFamily="18" charset="0"/>
              </a:defRPr>
            </a:lvl7pPr>
            <a:lvl8pPr marL="3943350" indent="-228600" eaLnBrk="0" fontAlgn="base" hangingPunct="0">
              <a:spcBef>
                <a:spcPct val="0"/>
              </a:spcBef>
              <a:spcAft>
                <a:spcPct val="0"/>
              </a:spcAft>
              <a:defRPr sz="1400">
                <a:solidFill>
                  <a:schemeClr val="bg1"/>
                </a:solidFill>
                <a:latin typeface="Times New Roman" pitchFamily="18" charset="0"/>
              </a:defRPr>
            </a:lvl8pPr>
            <a:lvl9pPr marL="4400550" indent="-228600" eaLnBrk="0" fontAlgn="base" hangingPunct="0">
              <a:spcBef>
                <a:spcPct val="0"/>
              </a:spcBef>
              <a:spcAft>
                <a:spcPct val="0"/>
              </a:spcAft>
              <a:defRPr sz="1400">
                <a:solidFill>
                  <a:schemeClr val="bg1"/>
                </a:solidFill>
                <a:latin typeface="Times New Roman" pitchFamily="18" charset="0"/>
              </a:defRPr>
            </a:lvl9pPr>
          </a:lstStyle>
          <a:p>
            <a:pPr algn="just">
              <a:spcBef>
                <a:spcPts val="500"/>
              </a:spcBef>
              <a:spcAft>
                <a:spcPts val="500"/>
              </a:spcAft>
            </a:pPr>
            <a:endParaRPr lang="pt-BR" altLang="pt-BR" sz="1800" b="1" dirty="0" smtClean="0">
              <a:solidFill>
                <a:schemeClr val="tx1"/>
              </a:solidFill>
              <a:ea typeface="Arial Unicode MS" pitchFamily="34" charset="-128"/>
              <a:cs typeface="Arial Unicode MS" pitchFamily="34" charset="-128"/>
            </a:endParaRPr>
          </a:p>
          <a:p>
            <a:pPr algn="just">
              <a:spcBef>
                <a:spcPts val="500"/>
              </a:spcBef>
              <a:spcAft>
                <a:spcPts val="500"/>
              </a:spcAft>
            </a:pPr>
            <a:r>
              <a:rPr lang="pt-BR" altLang="pt-BR" sz="1800" b="1" dirty="0" smtClean="0">
                <a:solidFill>
                  <a:schemeClr val="tx1"/>
                </a:solidFill>
                <a:ea typeface="Arial Unicode MS" pitchFamily="34" charset="-128"/>
                <a:cs typeface="Arial Unicode MS" pitchFamily="34" charset="-128"/>
              </a:rPr>
              <a:t>Nome popular : </a:t>
            </a:r>
            <a:r>
              <a:rPr lang="pt-BR" altLang="pt-BR" sz="1800" dirty="0">
                <a:solidFill>
                  <a:schemeClr val="tx1"/>
                </a:solidFill>
                <a:ea typeface="Arial Unicode MS" pitchFamily="34" charset="-128"/>
                <a:cs typeface="Arial Unicode MS" pitchFamily="34" charset="-128"/>
              </a:rPr>
              <a:t>Arruda-fedorenta, </a:t>
            </a:r>
            <a:r>
              <a:rPr lang="pt-BR" altLang="pt-BR" sz="1800" dirty="0" err="1">
                <a:solidFill>
                  <a:schemeClr val="tx1"/>
                </a:solidFill>
                <a:ea typeface="Arial Unicode MS" pitchFamily="34" charset="-128"/>
                <a:cs typeface="Arial Unicode MS" pitchFamily="34" charset="-128"/>
              </a:rPr>
              <a:t>ruta</a:t>
            </a:r>
            <a:r>
              <a:rPr lang="pt-BR" altLang="pt-BR" sz="1800" dirty="0">
                <a:solidFill>
                  <a:schemeClr val="tx1"/>
                </a:solidFill>
                <a:ea typeface="Arial Unicode MS" pitchFamily="34" charset="-128"/>
                <a:cs typeface="Arial Unicode MS" pitchFamily="34" charset="-128"/>
              </a:rPr>
              <a:t>-de-cheiro-forte, </a:t>
            </a:r>
            <a:endParaRPr lang="pt-BR" altLang="pt-BR" sz="1800" dirty="0" smtClean="0">
              <a:solidFill>
                <a:schemeClr val="tx1"/>
              </a:solidFill>
              <a:ea typeface="Arial Unicode MS" pitchFamily="34" charset="-128"/>
              <a:cs typeface="Arial Unicode MS" pitchFamily="34" charset="-128"/>
            </a:endParaRPr>
          </a:p>
          <a:p>
            <a:pPr algn="just">
              <a:spcBef>
                <a:spcPts val="500"/>
              </a:spcBef>
              <a:spcAft>
                <a:spcPts val="500"/>
              </a:spcAft>
            </a:pPr>
            <a:r>
              <a:rPr lang="pt-BR" altLang="pt-BR" sz="1800" dirty="0" smtClean="0">
                <a:solidFill>
                  <a:schemeClr val="tx1"/>
                </a:solidFill>
                <a:ea typeface="Arial Unicode MS" pitchFamily="34" charset="-128"/>
                <a:cs typeface="Arial Unicode MS" pitchFamily="34" charset="-128"/>
              </a:rPr>
              <a:t>arruda-doméstica </a:t>
            </a:r>
            <a:r>
              <a:rPr lang="pt-BR" altLang="pt-BR" sz="1800" dirty="0">
                <a:solidFill>
                  <a:schemeClr val="tx1"/>
                </a:solidFill>
                <a:ea typeface="Arial Unicode MS" pitchFamily="34" charset="-128"/>
                <a:cs typeface="Arial Unicode MS" pitchFamily="34" charset="-128"/>
              </a:rPr>
              <a:t>e arruda-dos-jardins</a:t>
            </a:r>
            <a:r>
              <a:rPr lang="pt-BR" altLang="pt-BR" sz="1800" dirty="0" smtClean="0">
                <a:solidFill>
                  <a:schemeClr val="tx1"/>
                </a:solidFill>
                <a:ea typeface="Arial Unicode MS" pitchFamily="34" charset="-128"/>
                <a:cs typeface="Arial Unicode MS" pitchFamily="34" charset="-128"/>
              </a:rPr>
              <a:t>.</a:t>
            </a:r>
          </a:p>
          <a:p>
            <a:pPr algn="just">
              <a:spcBef>
                <a:spcPts val="500"/>
              </a:spcBef>
              <a:spcAft>
                <a:spcPts val="500"/>
              </a:spcAft>
            </a:pPr>
            <a:endParaRPr lang="pt-BR" altLang="pt-BR" sz="1800" dirty="0" smtClean="0">
              <a:solidFill>
                <a:schemeClr val="tx1"/>
              </a:solidFill>
              <a:ea typeface="Arial Unicode MS" pitchFamily="34" charset="-128"/>
              <a:cs typeface="Arial Unicode MS" pitchFamily="34" charset="-128"/>
            </a:endParaRPr>
          </a:p>
          <a:p>
            <a:pPr algn="just">
              <a:spcBef>
                <a:spcPts val="500"/>
              </a:spcBef>
              <a:spcAft>
                <a:spcPts val="500"/>
              </a:spcAft>
            </a:pPr>
            <a:r>
              <a:rPr lang="pt-BR" altLang="pt-BR" sz="1800" b="1" dirty="0" smtClean="0">
                <a:solidFill>
                  <a:schemeClr val="tx1"/>
                </a:solidFill>
                <a:ea typeface="Arial Unicode MS" pitchFamily="34" charset="-128"/>
                <a:cs typeface="Arial Unicode MS" pitchFamily="34" charset="-128"/>
              </a:rPr>
              <a:t>Indicações</a:t>
            </a:r>
            <a:r>
              <a:rPr lang="pt-BR" altLang="pt-BR" sz="1800" b="1" dirty="0">
                <a:solidFill>
                  <a:schemeClr val="tx1"/>
                </a:solidFill>
                <a:ea typeface="Arial Unicode MS" pitchFamily="34" charset="-128"/>
                <a:cs typeface="Arial Unicode MS" pitchFamily="34" charset="-128"/>
              </a:rPr>
              <a:t>: </a:t>
            </a:r>
            <a:r>
              <a:rPr lang="pt-BR" altLang="pt-BR" sz="1800" dirty="0">
                <a:solidFill>
                  <a:schemeClr val="tx1"/>
                </a:solidFill>
                <a:ea typeface="Arial Unicode MS" pitchFamily="34" charset="-128"/>
                <a:cs typeface="Arial Unicode MS" pitchFamily="34" charset="-128"/>
              </a:rPr>
              <a:t>planta estimulante, antiespasmódica, para dores no ouvido, além de </a:t>
            </a:r>
            <a:r>
              <a:rPr lang="pt-BR" altLang="pt-BR" sz="1800" dirty="0" err="1">
                <a:solidFill>
                  <a:schemeClr val="tx1"/>
                </a:solidFill>
                <a:ea typeface="Arial Unicode MS" pitchFamily="34" charset="-128"/>
                <a:cs typeface="Arial Unicode MS" pitchFamily="34" charset="-128"/>
              </a:rPr>
              <a:t>carminativa</a:t>
            </a:r>
            <a:r>
              <a:rPr lang="pt-BR" altLang="pt-BR" sz="1800" dirty="0">
                <a:solidFill>
                  <a:schemeClr val="tx1"/>
                </a:solidFill>
                <a:ea typeface="Arial Unicode MS" pitchFamily="34" charset="-128"/>
                <a:cs typeface="Arial Unicode MS" pitchFamily="34" charset="-128"/>
              </a:rPr>
              <a:t>. Usada no tratamento de varizes e flebite. É anti-helmíntica e </a:t>
            </a:r>
            <a:r>
              <a:rPr lang="pt-BR" altLang="pt-BR" sz="1800" dirty="0" err="1">
                <a:solidFill>
                  <a:schemeClr val="tx1"/>
                </a:solidFill>
                <a:ea typeface="Arial Unicode MS" pitchFamily="34" charset="-128"/>
                <a:cs typeface="Arial Unicode MS" pitchFamily="34" charset="-128"/>
              </a:rPr>
              <a:t>emenagoga</a:t>
            </a:r>
            <a:r>
              <a:rPr lang="pt-BR" altLang="pt-BR" sz="1800" dirty="0">
                <a:solidFill>
                  <a:schemeClr val="tx1"/>
                </a:solidFill>
                <a:ea typeface="Arial Unicode MS" pitchFamily="34" charset="-128"/>
                <a:cs typeface="Arial Unicode MS" pitchFamily="34" charset="-128"/>
              </a:rPr>
              <a:t>. É, ainda, utilizada para problemas oftálmicos, por exemplo, conjuntivites (uso externo).</a:t>
            </a:r>
          </a:p>
          <a:p>
            <a:pPr algn="just">
              <a:spcBef>
                <a:spcPts val="500"/>
              </a:spcBef>
              <a:spcAft>
                <a:spcPts val="500"/>
              </a:spcAft>
            </a:pPr>
            <a:r>
              <a:rPr lang="pt-BR" altLang="pt-BR" sz="1800" b="1" dirty="0">
                <a:solidFill>
                  <a:schemeClr val="tx1"/>
                </a:solidFill>
                <a:ea typeface="Arial Unicode MS" pitchFamily="34" charset="-128"/>
                <a:cs typeface="Arial Unicode MS" pitchFamily="34" charset="-128"/>
              </a:rPr>
              <a:t>Parte usada: </a:t>
            </a:r>
            <a:r>
              <a:rPr lang="pt-BR" altLang="pt-BR" sz="1800" dirty="0">
                <a:solidFill>
                  <a:schemeClr val="tx1"/>
                </a:solidFill>
                <a:ea typeface="Arial Unicode MS" pitchFamily="34" charset="-128"/>
                <a:cs typeface="Arial Unicode MS" pitchFamily="34" charset="-128"/>
              </a:rPr>
              <a:t>toda a planta</a:t>
            </a:r>
            <a:r>
              <a:rPr lang="pt-BR" altLang="pt-BR" sz="1800" dirty="0" smtClean="0">
                <a:solidFill>
                  <a:schemeClr val="tx1"/>
                </a:solidFill>
                <a:ea typeface="Arial Unicode MS" pitchFamily="34" charset="-128"/>
                <a:cs typeface="Arial Unicode MS" pitchFamily="34" charset="-128"/>
              </a:rPr>
              <a:t>.</a:t>
            </a:r>
          </a:p>
          <a:p>
            <a:pPr algn="just">
              <a:spcBef>
                <a:spcPts val="500"/>
              </a:spcBef>
              <a:spcAft>
                <a:spcPts val="500"/>
              </a:spcAft>
              <a:defRPr/>
            </a:pPr>
            <a:r>
              <a:rPr lang="pt-BR" altLang="pt-BR" sz="1800" b="1" dirty="0">
                <a:solidFill>
                  <a:schemeClr val="tx1"/>
                </a:solidFill>
                <a:ea typeface="Arial Unicode MS" pitchFamily="34" charset="-128"/>
                <a:cs typeface="Arial Unicode MS" pitchFamily="34" charset="-128"/>
              </a:rPr>
              <a:t>Outros usos: </a:t>
            </a:r>
            <a:r>
              <a:rPr lang="pt-BR" altLang="pt-BR" sz="1800" dirty="0">
                <a:solidFill>
                  <a:schemeClr val="tx1"/>
                </a:solidFill>
                <a:ea typeface="Arial Unicode MS" pitchFamily="34" charset="-128"/>
                <a:cs typeface="Arial Unicode MS" pitchFamily="34" charset="-128"/>
              </a:rPr>
              <a:t>para combater sarna e piolho. </a:t>
            </a:r>
            <a:r>
              <a:rPr lang="pt-BR" altLang="pt-BR" sz="1800" dirty="0">
                <a:solidFill>
                  <a:schemeClr val="tx1"/>
                </a:solidFill>
                <a:cs typeface="Times New Roman" pitchFamily="18" charset="0"/>
              </a:rPr>
              <a:t>Afasta as energias negativas (cansaço, olho gordo, </a:t>
            </a:r>
            <a:r>
              <a:rPr lang="pt-BR" altLang="pt-BR" sz="1800" dirty="0" err="1">
                <a:solidFill>
                  <a:schemeClr val="tx1"/>
                </a:solidFill>
                <a:cs typeface="Times New Roman" pitchFamily="18" charset="0"/>
              </a:rPr>
              <a:t>etc</a:t>
            </a:r>
            <a:r>
              <a:rPr lang="pt-BR" altLang="pt-BR" sz="1800" dirty="0">
                <a:solidFill>
                  <a:schemeClr val="tx1"/>
                </a:solidFill>
                <a:cs typeface="Times New Roman" pitchFamily="18" charset="0"/>
              </a:rPr>
              <a:t>).</a:t>
            </a:r>
            <a:r>
              <a:rPr lang="pt-BR" altLang="pt-BR" sz="1800" dirty="0">
                <a:solidFill>
                  <a:schemeClr val="tx1"/>
                </a:solidFill>
                <a:ea typeface="Arial Unicode MS" pitchFamily="34" charset="-128"/>
                <a:cs typeface="Arial Unicode MS" pitchFamily="34" charset="-128"/>
              </a:rPr>
              <a:t> Na antiguidade, a arruda foi utilizada pelos monges como anafrodisíaca, para diminuir a libido sexual.</a:t>
            </a:r>
          </a:p>
          <a:p>
            <a:pPr algn="just">
              <a:spcBef>
                <a:spcPts val="500"/>
              </a:spcBef>
              <a:spcAft>
                <a:spcPts val="500"/>
              </a:spcAft>
              <a:defRPr/>
            </a:pPr>
            <a:r>
              <a:rPr lang="pt-BR" altLang="pt-BR" sz="1800" b="1" dirty="0">
                <a:solidFill>
                  <a:schemeClr val="tx1"/>
                </a:solidFill>
                <a:ea typeface="Arial Unicode MS" pitchFamily="34" charset="-128"/>
                <a:cs typeface="Arial Unicode MS" pitchFamily="34" charset="-128"/>
              </a:rPr>
              <a:t>Toxicologia: </a:t>
            </a:r>
            <a:r>
              <a:rPr lang="pt-BR" altLang="pt-BR" sz="1800" dirty="0">
                <a:solidFill>
                  <a:schemeClr val="tx1"/>
                </a:solidFill>
                <a:ea typeface="Arial Unicode MS" pitchFamily="34" charset="-128"/>
                <a:cs typeface="Arial Unicode MS" pitchFamily="34" charset="-128"/>
              </a:rPr>
              <a:t>pode causar hemorragias em mulheres grávidas, podendo levar ao aborto. Pode provocar também hiperemia dos órgãos respiratórios, vômitos, gastrenterites, salivações, edema na língua etc., em grandes doses. </a:t>
            </a:r>
            <a:r>
              <a:rPr lang="pt-BR" altLang="pt-BR" sz="1800" b="1" i="1" dirty="0">
                <a:solidFill>
                  <a:schemeClr val="tx1"/>
                </a:solidFill>
                <a:ea typeface="Arial Unicode MS" pitchFamily="34" charset="-128"/>
                <a:cs typeface="Arial Unicode MS" pitchFamily="34" charset="-128"/>
              </a:rPr>
              <a:t>Deve ser ministrado com cuidado quando em uso interno</a:t>
            </a:r>
            <a:r>
              <a:rPr lang="pt-BR" altLang="pt-BR" sz="1800" dirty="0">
                <a:solidFill>
                  <a:schemeClr val="tx1"/>
                </a:solidFill>
                <a:ea typeface="Arial Unicode MS" pitchFamily="34" charset="-128"/>
                <a:cs typeface="Arial Unicode MS" pitchFamily="34" charset="-128"/>
              </a:rPr>
              <a:t>.</a:t>
            </a:r>
          </a:p>
          <a:p>
            <a:pPr algn="just">
              <a:spcBef>
                <a:spcPts val="500"/>
              </a:spcBef>
              <a:spcAft>
                <a:spcPts val="500"/>
              </a:spcAft>
            </a:pPr>
            <a:endParaRPr lang="pt-BR" altLang="pt-BR" sz="1800" dirty="0" smtClean="0">
              <a:solidFill>
                <a:schemeClr val="tx1"/>
              </a:solidFill>
              <a:ea typeface="Arial Unicode MS" pitchFamily="34" charset="-128"/>
              <a:cs typeface="Arial Unicode MS" pitchFamily="34" charset="-128"/>
            </a:endParaRPr>
          </a:p>
          <a:p>
            <a:pPr algn="just">
              <a:spcBef>
                <a:spcPts val="500"/>
              </a:spcBef>
              <a:spcAft>
                <a:spcPts val="500"/>
              </a:spcAft>
            </a:pPr>
            <a:endParaRPr lang="pt-BR" altLang="pt-BR" sz="1800" dirty="0">
              <a:solidFill>
                <a:schemeClr val="tx1"/>
              </a:solidFill>
              <a:ea typeface="Arial Unicode MS" pitchFamily="34" charset="-128"/>
              <a:cs typeface="Arial Unicode MS" pitchFamily="34" charset="-128"/>
            </a:endParaRPr>
          </a:p>
        </p:txBody>
      </p:sp>
      <p:sp>
        <p:nvSpPr>
          <p:cNvPr id="6161" name="Text Box 17"/>
          <p:cNvSpPr txBox="1">
            <a:spLocks noChangeArrowheads="1"/>
          </p:cNvSpPr>
          <p:nvPr/>
        </p:nvSpPr>
        <p:spPr bwMode="auto">
          <a:xfrm>
            <a:off x="1968897" y="55016"/>
            <a:ext cx="18573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bg1"/>
                </a:solidFill>
                <a:latin typeface="Times New Roman" pitchFamily="18" charset="0"/>
              </a:defRPr>
            </a:lvl1pPr>
            <a:lvl2pPr marL="742950" indent="-285750">
              <a:defRPr sz="1400">
                <a:solidFill>
                  <a:schemeClr val="bg1"/>
                </a:solidFill>
                <a:latin typeface="Times New Roman" pitchFamily="18" charset="0"/>
              </a:defRPr>
            </a:lvl2pPr>
            <a:lvl3pPr marL="1143000" indent="-228600">
              <a:defRPr sz="1400">
                <a:solidFill>
                  <a:schemeClr val="bg1"/>
                </a:solidFill>
                <a:latin typeface="Times New Roman" pitchFamily="18" charset="0"/>
              </a:defRPr>
            </a:lvl3pPr>
            <a:lvl4pPr marL="1600200" indent="-228600">
              <a:defRPr sz="1400">
                <a:solidFill>
                  <a:schemeClr val="bg1"/>
                </a:solidFill>
                <a:latin typeface="Times New Roman" pitchFamily="18" charset="0"/>
              </a:defRPr>
            </a:lvl4pPr>
            <a:lvl5pPr marL="2057400" indent="-228600">
              <a:defRPr sz="1400">
                <a:solidFill>
                  <a:schemeClr val="bg1"/>
                </a:solidFill>
                <a:latin typeface="Times New Roman" pitchFamily="18" charset="0"/>
              </a:defRPr>
            </a:lvl5pPr>
            <a:lvl6pPr marL="2514600" indent="-228600" eaLnBrk="0" fontAlgn="base" hangingPunct="0">
              <a:spcBef>
                <a:spcPct val="0"/>
              </a:spcBef>
              <a:spcAft>
                <a:spcPct val="0"/>
              </a:spcAft>
              <a:defRPr sz="1400">
                <a:solidFill>
                  <a:schemeClr val="bg1"/>
                </a:solidFill>
                <a:latin typeface="Times New Roman" pitchFamily="18" charset="0"/>
              </a:defRPr>
            </a:lvl6pPr>
            <a:lvl7pPr marL="2971800" indent="-228600" eaLnBrk="0" fontAlgn="base" hangingPunct="0">
              <a:spcBef>
                <a:spcPct val="0"/>
              </a:spcBef>
              <a:spcAft>
                <a:spcPct val="0"/>
              </a:spcAft>
              <a:defRPr sz="1400">
                <a:solidFill>
                  <a:schemeClr val="bg1"/>
                </a:solidFill>
                <a:latin typeface="Times New Roman" pitchFamily="18" charset="0"/>
              </a:defRPr>
            </a:lvl7pPr>
            <a:lvl8pPr marL="3429000" indent="-228600" eaLnBrk="0" fontAlgn="base" hangingPunct="0">
              <a:spcBef>
                <a:spcPct val="0"/>
              </a:spcBef>
              <a:spcAft>
                <a:spcPct val="0"/>
              </a:spcAft>
              <a:defRPr sz="1400">
                <a:solidFill>
                  <a:schemeClr val="bg1"/>
                </a:solidFill>
                <a:latin typeface="Times New Roman" pitchFamily="18" charset="0"/>
              </a:defRPr>
            </a:lvl8pPr>
            <a:lvl9pPr marL="3886200" indent="-228600" eaLnBrk="0" fontAlgn="base" hangingPunct="0">
              <a:spcBef>
                <a:spcPct val="0"/>
              </a:spcBef>
              <a:spcAft>
                <a:spcPct val="0"/>
              </a:spcAft>
              <a:defRPr sz="1400">
                <a:solidFill>
                  <a:schemeClr val="bg1"/>
                </a:solidFill>
                <a:latin typeface="Times New Roman" pitchFamily="18" charset="0"/>
              </a:defRPr>
            </a:lvl9pPr>
          </a:lstStyle>
          <a:p>
            <a:r>
              <a:rPr lang="pt-BR" altLang="pt-BR" sz="3200" b="1" i="1" dirty="0">
                <a:solidFill>
                  <a:schemeClr val="tx1"/>
                </a:solidFill>
              </a:rPr>
              <a:t>ARRUDA</a:t>
            </a:r>
          </a:p>
        </p:txBody>
      </p:sp>
      <p:pic>
        <p:nvPicPr>
          <p:cNvPr id="33794" name="Picture 2" descr="Resultado de imagem para arru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44735"/>
            <a:ext cx="2692519" cy="174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152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61"/>
                                        </p:tgtEl>
                                        <p:attrNameLst>
                                          <p:attrName>style.visibility</p:attrName>
                                        </p:attrNameLst>
                                      </p:cBhvr>
                                      <p:to>
                                        <p:strVal val="visible"/>
                                      </p:to>
                                    </p:set>
                                    <p:anim to="" calcmode="lin" valueType="num">
                                      <p:cBhvr>
                                        <p:cTn id="7" dur="1" fill="hold"/>
                                        <p:tgtEl>
                                          <p:spTgt spid="616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7414"/>
                                        </p:tgtEl>
                                        <p:attrNameLst>
                                          <p:attrName>style.visibility</p:attrName>
                                        </p:attrNameLst>
                                      </p:cBhvr>
                                      <p:to>
                                        <p:strVal val="visible"/>
                                      </p:to>
                                    </p:set>
                                    <p:anim to="" calcmode="lin" valueType="num">
                                      <p:cBhvr>
                                        <p:cTn id="12" dur="1" fill="hold"/>
                                        <p:tgtEl>
                                          <p:spTgt spid="174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utoUpdateAnimBg="0"/>
      <p:bldP spid="616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9"/>
          <p:cNvSpPr txBox="1">
            <a:spLocks noChangeArrowheads="1"/>
          </p:cNvSpPr>
          <p:nvPr/>
        </p:nvSpPr>
        <p:spPr bwMode="auto">
          <a:xfrm>
            <a:off x="180265" y="476672"/>
            <a:ext cx="7416071" cy="644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a:defRPr sz="1400">
                <a:solidFill>
                  <a:schemeClr val="bg1"/>
                </a:solidFill>
                <a:latin typeface="Times New Roman" pitchFamily="18" charset="0"/>
              </a:defRPr>
            </a:lvl1pPr>
            <a:lvl2pPr marL="1314450" indent="-742950">
              <a:defRPr sz="1400">
                <a:solidFill>
                  <a:schemeClr val="bg1"/>
                </a:solidFill>
                <a:latin typeface="Times New Roman" pitchFamily="18" charset="0"/>
              </a:defRPr>
            </a:lvl2pPr>
            <a:lvl3pPr marL="1733550" indent="-228600">
              <a:defRPr sz="1400">
                <a:solidFill>
                  <a:schemeClr val="bg1"/>
                </a:solidFill>
                <a:latin typeface="Times New Roman" pitchFamily="18" charset="0"/>
              </a:defRPr>
            </a:lvl3pPr>
            <a:lvl4pPr marL="2152650" indent="-228600">
              <a:defRPr sz="1400">
                <a:solidFill>
                  <a:schemeClr val="bg1"/>
                </a:solidFill>
                <a:latin typeface="Times New Roman" pitchFamily="18" charset="0"/>
              </a:defRPr>
            </a:lvl4pPr>
            <a:lvl5pPr marL="2571750" indent="-228600">
              <a:defRPr sz="1400">
                <a:solidFill>
                  <a:schemeClr val="bg1"/>
                </a:solidFill>
                <a:latin typeface="Times New Roman" pitchFamily="18" charset="0"/>
              </a:defRPr>
            </a:lvl5pPr>
            <a:lvl6pPr marL="3028950" indent="-228600" eaLnBrk="0" fontAlgn="base" hangingPunct="0">
              <a:spcBef>
                <a:spcPct val="0"/>
              </a:spcBef>
              <a:spcAft>
                <a:spcPct val="0"/>
              </a:spcAft>
              <a:defRPr sz="1400">
                <a:solidFill>
                  <a:schemeClr val="bg1"/>
                </a:solidFill>
                <a:latin typeface="Times New Roman" pitchFamily="18" charset="0"/>
              </a:defRPr>
            </a:lvl6pPr>
            <a:lvl7pPr marL="3486150" indent="-228600" eaLnBrk="0" fontAlgn="base" hangingPunct="0">
              <a:spcBef>
                <a:spcPct val="0"/>
              </a:spcBef>
              <a:spcAft>
                <a:spcPct val="0"/>
              </a:spcAft>
              <a:defRPr sz="1400">
                <a:solidFill>
                  <a:schemeClr val="bg1"/>
                </a:solidFill>
                <a:latin typeface="Times New Roman" pitchFamily="18" charset="0"/>
              </a:defRPr>
            </a:lvl7pPr>
            <a:lvl8pPr marL="3943350" indent="-228600" eaLnBrk="0" fontAlgn="base" hangingPunct="0">
              <a:spcBef>
                <a:spcPct val="0"/>
              </a:spcBef>
              <a:spcAft>
                <a:spcPct val="0"/>
              </a:spcAft>
              <a:defRPr sz="1400">
                <a:solidFill>
                  <a:schemeClr val="bg1"/>
                </a:solidFill>
                <a:latin typeface="Times New Roman" pitchFamily="18" charset="0"/>
              </a:defRPr>
            </a:lvl8pPr>
            <a:lvl9pPr marL="4400550" indent="-228600" eaLnBrk="0" fontAlgn="base" hangingPunct="0">
              <a:spcBef>
                <a:spcPct val="0"/>
              </a:spcBef>
              <a:spcAft>
                <a:spcPct val="0"/>
              </a:spcAft>
              <a:defRPr sz="1400">
                <a:solidFill>
                  <a:schemeClr val="bg1"/>
                </a:solidFill>
                <a:latin typeface="Times New Roman" pitchFamily="18" charset="0"/>
              </a:defRPr>
            </a:lvl9pPr>
          </a:lstStyle>
          <a:p>
            <a:pPr>
              <a:spcBef>
                <a:spcPts val="500"/>
              </a:spcBef>
              <a:spcAft>
                <a:spcPts val="500"/>
              </a:spcAft>
            </a:pPr>
            <a:endParaRPr lang="pt-BR" altLang="pt-BR" sz="1800" b="1" dirty="0" smtClean="0">
              <a:solidFill>
                <a:schemeClr val="tx1"/>
              </a:solidFill>
              <a:ea typeface="Arial Unicode MS" pitchFamily="34" charset="-128"/>
              <a:cs typeface="Arial Unicode MS" pitchFamily="34" charset="-128"/>
            </a:endParaRPr>
          </a:p>
          <a:p>
            <a:pPr>
              <a:spcBef>
                <a:spcPts val="500"/>
              </a:spcBef>
              <a:spcAft>
                <a:spcPts val="500"/>
              </a:spcAft>
            </a:pPr>
            <a:endParaRPr lang="pt-BR" altLang="pt-BR" sz="1800" b="1" dirty="0" smtClean="0">
              <a:solidFill>
                <a:schemeClr val="tx1"/>
              </a:solidFill>
              <a:ea typeface="Arial Unicode MS" pitchFamily="34" charset="-128"/>
              <a:cs typeface="Arial Unicode MS" pitchFamily="34" charset="-128"/>
            </a:endParaRPr>
          </a:p>
          <a:p>
            <a:pPr>
              <a:spcBef>
                <a:spcPts val="500"/>
              </a:spcBef>
              <a:spcAft>
                <a:spcPts val="500"/>
              </a:spcAft>
            </a:pPr>
            <a:r>
              <a:rPr lang="pt-BR" altLang="pt-BR" sz="1800" b="1" dirty="0" smtClean="0">
                <a:solidFill>
                  <a:schemeClr val="tx1"/>
                </a:solidFill>
                <a:ea typeface="Arial Unicode MS" pitchFamily="34" charset="-128"/>
                <a:cs typeface="Arial Unicode MS" pitchFamily="34" charset="-128"/>
              </a:rPr>
              <a:t>Nome popular: </a:t>
            </a:r>
            <a:r>
              <a:rPr lang="pt-BR" altLang="pt-BR" sz="1800" dirty="0" smtClean="0">
                <a:solidFill>
                  <a:schemeClr val="tx1"/>
                </a:solidFill>
                <a:ea typeface="Arial Unicode MS" pitchFamily="34" charset="-128"/>
                <a:cs typeface="Arial Unicode MS" pitchFamily="34" charset="-128"/>
              </a:rPr>
              <a:t>Babosa, </a:t>
            </a:r>
            <a:r>
              <a:rPr lang="pt-BR" altLang="pt-BR" sz="1800" dirty="0" err="1" smtClean="0">
                <a:solidFill>
                  <a:schemeClr val="tx1"/>
                </a:solidFill>
                <a:ea typeface="Arial Unicode MS" pitchFamily="34" charset="-128"/>
                <a:cs typeface="Arial Unicode MS" pitchFamily="34" charset="-128"/>
              </a:rPr>
              <a:t>Aloe</a:t>
            </a:r>
            <a:r>
              <a:rPr lang="pt-BR" altLang="pt-BR" sz="1800" dirty="0" smtClean="0">
                <a:solidFill>
                  <a:schemeClr val="tx1"/>
                </a:solidFill>
                <a:ea typeface="Arial Unicode MS" pitchFamily="34" charset="-128"/>
                <a:cs typeface="Arial Unicode MS" pitchFamily="34" charset="-128"/>
              </a:rPr>
              <a:t>-Vera.</a:t>
            </a:r>
          </a:p>
          <a:p>
            <a:pPr>
              <a:spcBef>
                <a:spcPts val="500"/>
              </a:spcBef>
              <a:spcAft>
                <a:spcPts val="500"/>
              </a:spcAft>
            </a:pPr>
            <a:endParaRPr lang="pt-BR" altLang="pt-BR" sz="1800" dirty="0" smtClean="0">
              <a:solidFill>
                <a:schemeClr val="tx1"/>
              </a:solidFill>
              <a:ea typeface="Arial Unicode MS" pitchFamily="34" charset="-128"/>
              <a:cs typeface="Arial Unicode MS" pitchFamily="34" charset="-128"/>
            </a:endParaRPr>
          </a:p>
          <a:p>
            <a:pPr>
              <a:spcBef>
                <a:spcPts val="500"/>
              </a:spcBef>
              <a:spcAft>
                <a:spcPts val="500"/>
              </a:spcAft>
            </a:pPr>
            <a:endParaRPr lang="pt-BR" altLang="pt-BR" sz="1800" dirty="0">
              <a:solidFill>
                <a:schemeClr val="tx1"/>
              </a:solidFill>
              <a:ea typeface="Arial Unicode MS" pitchFamily="34" charset="-128"/>
              <a:cs typeface="Arial Unicode MS" pitchFamily="34" charset="-128"/>
            </a:endParaRPr>
          </a:p>
          <a:p>
            <a:pPr algn="just">
              <a:spcBef>
                <a:spcPts val="500"/>
              </a:spcBef>
              <a:spcAft>
                <a:spcPts val="500"/>
              </a:spcAft>
            </a:pPr>
            <a:r>
              <a:rPr lang="pt-BR" altLang="pt-BR" sz="1800" b="1" dirty="0" smtClean="0">
                <a:solidFill>
                  <a:schemeClr val="tx1"/>
                </a:solidFill>
                <a:cs typeface="Times New Roman" pitchFamily="18" charset="0"/>
              </a:rPr>
              <a:t>Indicações</a:t>
            </a:r>
            <a:r>
              <a:rPr lang="pt-BR" altLang="pt-BR" sz="1800" b="1" dirty="0">
                <a:solidFill>
                  <a:schemeClr val="tx1"/>
                </a:solidFill>
                <a:cs typeface="Times New Roman" pitchFamily="18" charset="0"/>
              </a:rPr>
              <a:t>: </a:t>
            </a:r>
            <a:r>
              <a:rPr lang="pt-BR" altLang="pt-BR" sz="1800" dirty="0">
                <a:solidFill>
                  <a:schemeClr val="tx1"/>
                </a:solidFill>
                <a:cs typeface="Times New Roman" pitchFamily="18" charset="0"/>
              </a:rPr>
              <a:t>o suco das folhas é emoliente e resolutivo, quando usado topicamente sobre inflamações, queimaduras, eczemas, erisipelas, queda de cabelo etc. A polpa é </a:t>
            </a:r>
            <a:r>
              <a:rPr lang="pt-BR" altLang="pt-BR" sz="1800" dirty="0" err="1">
                <a:solidFill>
                  <a:schemeClr val="tx1"/>
                </a:solidFill>
                <a:cs typeface="Times New Roman" pitchFamily="18" charset="0"/>
              </a:rPr>
              <a:t>antioftálmica</a:t>
            </a:r>
            <a:r>
              <a:rPr lang="pt-BR" altLang="pt-BR" sz="1800" dirty="0">
                <a:solidFill>
                  <a:schemeClr val="tx1"/>
                </a:solidFill>
                <a:cs typeface="Times New Roman" pitchFamily="18" charset="0"/>
              </a:rPr>
              <a:t>, vulneraria e vermífuga. A folha, despida de cutícula, é um supositório </a:t>
            </a:r>
            <a:r>
              <a:rPr lang="pt-BR" altLang="pt-BR" sz="1800" dirty="0">
                <a:solidFill>
                  <a:schemeClr val="tx1"/>
                </a:solidFill>
                <a:ea typeface="Arial Unicode MS" pitchFamily="34" charset="-128"/>
                <a:cs typeface="Arial Unicode MS" pitchFamily="34" charset="-128"/>
              </a:rPr>
              <a:t>calmante nas </a:t>
            </a:r>
            <a:r>
              <a:rPr lang="pt-BR" altLang="pt-BR" sz="1800" dirty="0" err="1">
                <a:solidFill>
                  <a:schemeClr val="tx1"/>
                </a:solidFill>
                <a:ea typeface="Arial Unicode MS" pitchFamily="34" charset="-128"/>
                <a:cs typeface="Arial Unicode MS" pitchFamily="34" charset="-128"/>
              </a:rPr>
              <a:t>retites</a:t>
            </a:r>
            <a:r>
              <a:rPr lang="pt-BR" altLang="pt-BR" sz="1800" dirty="0">
                <a:solidFill>
                  <a:schemeClr val="tx1"/>
                </a:solidFill>
                <a:ea typeface="Arial Unicode MS" pitchFamily="34" charset="-128"/>
                <a:cs typeface="Arial Unicode MS" pitchFamily="34" charset="-128"/>
              </a:rPr>
              <a:t> hemorroidais. É ainda utilizada extremamente nos casos de entorses, contusões e dores reumáticas.</a:t>
            </a:r>
          </a:p>
          <a:p>
            <a:pPr algn="just">
              <a:spcBef>
                <a:spcPts val="500"/>
              </a:spcBef>
              <a:spcAft>
                <a:spcPts val="500"/>
              </a:spcAft>
            </a:pPr>
            <a:r>
              <a:rPr lang="pt-BR" altLang="pt-BR" sz="1800" b="1" dirty="0">
                <a:solidFill>
                  <a:schemeClr val="tx1"/>
                </a:solidFill>
                <a:ea typeface="Arial Unicode MS" pitchFamily="34" charset="-128"/>
                <a:cs typeface="Arial Unicode MS" pitchFamily="34" charset="-128"/>
              </a:rPr>
              <a:t>Partes usadas: </a:t>
            </a:r>
            <a:r>
              <a:rPr lang="pt-BR" altLang="pt-BR" sz="1800" dirty="0">
                <a:solidFill>
                  <a:schemeClr val="tx1"/>
                </a:solidFill>
                <a:ea typeface="Arial Unicode MS" pitchFamily="34" charset="-128"/>
                <a:cs typeface="Arial Unicode MS" pitchFamily="34" charset="-128"/>
              </a:rPr>
              <a:t>folhas, polpa e seiva.</a:t>
            </a:r>
          </a:p>
          <a:p>
            <a:pPr algn="just">
              <a:spcBef>
                <a:spcPts val="500"/>
              </a:spcBef>
              <a:spcAft>
                <a:spcPts val="500"/>
              </a:spcAft>
            </a:pPr>
            <a:r>
              <a:rPr lang="pt-BR" altLang="pt-BR" sz="1800" b="1" dirty="0">
                <a:solidFill>
                  <a:schemeClr val="tx1"/>
                </a:solidFill>
                <a:ea typeface="Arial Unicode MS" pitchFamily="34" charset="-128"/>
                <a:cs typeface="Arial Unicode MS" pitchFamily="34" charset="-128"/>
              </a:rPr>
              <a:t>Outros usos: </a:t>
            </a:r>
            <a:r>
              <a:rPr lang="pt-BR" altLang="pt-BR" sz="1800" dirty="0">
                <a:solidFill>
                  <a:schemeClr val="tx1"/>
                </a:solidFill>
                <a:ea typeface="Arial Unicode MS" pitchFamily="34" charset="-128"/>
                <a:cs typeface="Arial Unicode MS" pitchFamily="34" charset="-128"/>
              </a:rPr>
              <a:t>a polpa macerada com açúcar ou mel é usada na alimentação de certos povos asiáticos. As fibras prestam-se para a fabricação de cordoalhas, esteiras e tecidos grosseiros.</a:t>
            </a:r>
          </a:p>
          <a:p>
            <a:pPr algn="just">
              <a:spcBef>
                <a:spcPts val="500"/>
              </a:spcBef>
              <a:spcAft>
                <a:spcPts val="500"/>
              </a:spcAft>
            </a:pPr>
            <a:r>
              <a:rPr lang="pt-BR" altLang="pt-BR" sz="1800" b="1" dirty="0">
                <a:solidFill>
                  <a:schemeClr val="tx1"/>
                </a:solidFill>
                <a:ea typeface="Arial Unicode MS" pitchFamily="34" charset="-128"/>
                <a:cs typeface="Arial Unicode MS" pitchFamily="34" charset="-128"/>
              </a:rPr>
              <a:t>Toxicologia: </a:t>
            </a:r>
            <a:r>
              <a:rPr lang="pt-BR" altLang="pt-BR" sz="1800" dirty="0">
                <a:solidFill>
                  <a:schemeClr val="tx1"/>
                </a:solidFill>
                <a:ea typeface="Arial Unicode MS" pitchFamily="34" charset="-128"/>
                <a:cs typeface="Arial Unicode MS" pitchFamily="34" charset="-128"/>
              </a:rPr>
              <a:t>não deve ser ingerida por mulheres durante a menstruação ou gravidez. Também deve ser evitado o seu uso interno nos estados hemorroidários. Não usar internamente em crianças.</a:t>
            </a:r>
          </a:p>
          <a:p>
            <a:pPr algn="just">
              <a:spcBef>
                <a:spcPts val="500"/>
              </a:spcBef>
              <a:spcAft>
                <a:spcPts val="500"/>
              </a:spcAft>
            </a:pPr>
            <a:endParaRPr lang="pt-BR" altLang="pt-BR" b="1" dirty="0">
              <a:solidFill>
                <a:schemeClr val="tx1"/>
              </a:solidFill>
            </a:endParaRPr>
          </a:p>
        </p:txBody>
      </p:sp>
      <p:sp>
        <p:nvSpPr>
          <p:cNvPr id="10" name="Text Box 1070"/>
          <p:cNvSpPr txBox="1">
            <a:spLocks noChangeArrowheads="1"/>
          </p:cNvSpPr>
          <p:nvPr/>
        </p:nvSpPr>
        <p:spPr bwMode="auto">
          <a:xfrm>
            <a:off x="1619672" y="581026"/>
            <a:ext cx="3096344" cy="590642"/>
          </a:xfrm>
          <a:prstGeom prst="rect">
            <a:avLst/>
          </a:prstGeom>
          <a:noFill/>
          <a:ln w="12700" cap="sq">
            <a:noFill/>
            <a:miter lim="800000"/>
            <a:headEnd type="none" w="sm" len="sm"/>
            <a:tailEnd type="none" w="sm" len="sm"/>
          </a:ln>
          <a:effectLst/>
        </p:spPr>
        <p:txBody>
          <a:bodyPr wrap="square" lIns="97251" tIns="48625" rIns="97251" bIns="48625">
            <a:spAutoFit/>
          </a:bodyPr>
          <a:lstStyle>
            <a:lvl1pPr defTabSz="971550">
              <a:defRPr sz="2400">
                <a:solidFill>
                  <a:schemeClr val="bg1"/>
                </a:solidFill>
                <a:latin typeface="Arial" charset="0"/>
              </a:defRPr>
            </a:lvl1pPr>
            <a:lvl2pPr marL="742950" indent="-285750" defTabSz="971550">
              <a:defRPr sz="2400">
                <a:solidFill>
                  <a:schemeClr val="bg1"/>
                </a:solidFill>
                <a:latin typeface="Arial" charset="0"/>
              </a:defRPr>
            </a:lvl2pPr>
            <a:lvl3pPr marL="1143000" indent="-228600" defTabSz="971550">
              <a:defRPr sz="2400">
                <a:solidFill>
                  <a:schemeClr val="bg1"/>
                </a:solidFill>
                <a:latin typeface="Arial" charset="0"/>
              </a:defRPr>
            </a:lvl3pPr>
            <a:lvl4pPr marL="1600200" indent="-228600" defTabSz="971550">
              <a:defRPr sz="2400">
                <a:solidFill>
                  <a:schemeClr val="bg1"/>
                </a:solidFill>
                <a:latin typeface="Arial" charset="0"/>
              </a:defRPr>
            </a:lvl4pPr>
            <a:lvl5pPr marL="2057400" indent="-228600" defTabSz="971550">
              <a:defRPr sz="2400">
                <a:solidFill>
                  <a:schemeClr val="bg1"/>
                </a:solidFill>
                <a:latin typeface="Arial" charset="0"/>
              </a:defRPr>
            </a:lvl5pPr>
            <a:lvl6pPr marL="2514600" indent="-228600" defTabSz="971550" eaLnBrk="0" fontAlgn="base" hangingPunct="0">
              <a:spcBef>
                <a:spcPct val="0"/>
              </a:spcBef>
              <a:spcAft>
                <a:spcPct val="0"/>
              </a:spcAft>
              <a:defRPr sz="2400">
                <a:solidFill>
                  <a:schemeClr val="bg1"/>
                </a:solidFill>
                <a:latin typeface="Arial" charset="0"/>
              </a:defRPr>
            </a:lvl6pPr>
            <a:lvl7pPr marL="2971800" indent="-228600" defTabSz="971550" eaLnBrk="0" fontAlgn="base" hangingPunct="0">
              <a:spcBef>
                <a:spcPct val="0"/>
              </a:spcBef>
              <a:spcAft>
                <a:spcPct val="0"/>
              </a:spcAft>
              <a:defRPr sz="2400">
                <a:solidFill>
                  <a:schemeClr val="bg1"/>
                </a:solidFill>
                <a:latin typeface="Arial" charset="0"/>
              </a:defRPr>
            </a:lvl7pPr>
            <a:lvl8pPr marL="3429000" indent="-228600" defTabSz="971550" eaLnBrk="0" fontAlgn="base" hangingPunct="0">
              <a:spcBef>
                <a:spcPct val="0"/>
              </a:spcBef>
              <a:spcAft>
                <a:spcPct val="0"/>
              </a:spcAft>
              <a:defRPr sz="2400">
                <a:solidFill>
                  <a:schemeClr val="bg1"/>
                </a:solidFill>
                <a:latin typeface="Arial" charset="0"/>
              </a:defRPr>
            </a:lvl8pPr>
            <a:lvl9pPr marL="3886200" indent="-228600" defTabSz="971550" eaLnBrk="0" fontAlgn="base" hangingPunct="0">
              <a:spcBef>
                <a:spcPct val="0"/>
              </a:spcBef>
              <a:spcAft>
                <a:spcPct val="0"/>
              </a:spcAft>
              <a:defRPr sz="2400">
                <a:solidFill>
                  <a:schemeClr val="bg1"/>
                </a:solidFill>
                <a:latin typeface="Arial" charset="0"/>
              </a:defRPr>
            </a:lvl9pPr>
          </a:lstStyle>
          <a:p>
            <a:pPr>
              <a:defRPr/>
            </a:pPr>
            <a:r>
              <a:rPr lang="pt-BR" altLang="pt-BR" sz="3200" b="1" i="1" dirty="0" smtClean="0">
                <a:solidFill>
                  <a:schemeClr val="tx1"/>
                </a:solidFill>
                <a:latin typeface="Times New Roman" pitchFamily="18" charset="0"/>
                <a:cs typeface="Times New Roman" pitchFamily="18" charset="0"/>
              </a:rPr>
              <a:t>BABOSA (SUS)</a:t>
            </a:r>
            <a:r>
              <a:rPr lang="pt-BR" altLang="pt-BR" sz="3200" b="1" i="1" dirty="0" smtClean="0">
                <a:solidFill>
                  <a:schemeClr val="tx1"/>
                </a:solidFill>
              </a:rPr>
              <a:t> </a:t>
            </a:r>
          </a:p>
        </p:txBody>
      </p:sp>
      <p:pic>
        <p:nvPicPr>
          <p:cNvPr id="31746" name="Picture 2" descr="Imagem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b="13179"/>
          <a:stretch/>
        </p:blipFill>
        <p:spPr bwMode="auto">
          <a:xfrm>
            <a:off x="5214540" y="82908"/>
            <a:ext cx="3677940" cy="239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4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7414"/>
                                        </p:tgtEl>
                                        <p:attrNameLst>
                                          <p:attrName>style.visibility</p:attrName>
                                        </p:attrNameLst>
                                      </p:cBhvr>
                                      <p:to>
                                        <p:strVal val="visible"/>
                                      </p:to>
                                    </p:set>
                                    <p:anim to="" calcmode="lin" valueType="num">
                                      <p:cBhvr>
                                        <p:cTn id="12" dur="1" fill="hold"/>
                                        <p:tgtEl>
                                          <p:spTgt spid="174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utoUpdateAnimBg="0"/>
      <p:bldP spid="1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3" name="Text Box 85"/>
          <p:cNvSpPr txBox="1">
            <a:spLocks noChangeArrowheads="1"/>
          </p:cNvSpPr>
          <p:nvPr/>
        </p:nvSpPr>
        <p:spPr bwMode="auto">
          <a:xfrm>
            <a:off x="0" y="919163"/>
            <a:ext cx="5652120" cy="3862596"/>
          </a:xfrm>
          <a:prstGeom prst="rect">
            <a:avLst/>
          </a:prstGeom>
          <a:noFill/>
          <a:ln w="9525">
            <a:noFill/>
            <a:miter lim="800000"/>
            <a:headEnd/>
            <a:tailEnd/>
          </a:ln>
          <a:effectLst/>
        </p:spPr>
        <p:txBody>
          <a:bodyPr wrap="square">
            <a:spAutoFit/>
          </a:bodyPr>
          <a:lstStyle>
            <a:lvl1pPr marL="381000" indent="-381000">
              <a:defRPr sz="2400">
                <a:solidFill>
                  <a:schemeClr val="bg1"/>
                </a:solidFill>
                <a:latin typeface="Arial" charset="0"/>
              </a:defRPr>
            </a:lvl1pPr>
            <a:lvl2pPr marL="857250" indent="-285750">
              <a:defRPr sz="2400">
                <a:solidFill>
                  <a:schemeClr val="bg1"/>
                </a:solidFill>
                <a:latin typeface="Arial" charset="0"/>
              </a:defRPr>
            </a:lvl2pPr>
            <a:lvl3pPr marL="104775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spcBef>
                <a:spcPts val="500"/>
              </a:spcBef>
              <a:spcAft>
                <a:spcPts val="500"/>
              </a:spcAft>
              <a:defRPr/>
            </a:pPr>
            <a:r>
              <a:rPr lang="pt-BR" altLang="pt-BR" sz="2000" b="1" dirty="0" smtClean="0">
                <a:solidFill>
                  <a:schemeClr val="tx1"/>
                </a:solidFill>
                <a:latin typeface="Times New Roman" pitchFamily="18" charset="0"/>
                <a:ea typeface="Arial Unicode MS" pitchFamily="34" charset="-128"/>
                <a:cs typeface="Arial Unicode MS" pitchFamily="34" charset="-128"/>
              </a:rPr>
              <a:t>Nome popular : </a:t>
            </a:r>
            <a:r>
              <a:rPr lang="pt-BR" altLang="pt-BR" sz="2000" dirty="0" smtClean="0">
                <a:solidFill>
                  <a:schemeClr val="tx1"/>
                </a:solidFill>
                <a:latin typeface="Times New Roman" pitchFamily="18" charset="0"/>
                <a:ea typeface="Arial Unicode MS" pitchFamily="34" charset="-128"/>
                <a:cs typeface="Arial Unicode MS" pitchFamily="34" charset="-128"/>
              </a:rPr>
              <a:t>malmequer e maravilha-dos-jardins.</a:t>
            </a:r>
          </a:p>
          <a:p>
            <a:pPr algn="just">
              <a:spcBef>
                <a:spcPts val="500"/>
              </a:spcBef>
              <a:spcAft>
                <a:spcPts val="500"/>
              </a:spcAft>
              <a:defRPr/>
            </a:pPr>
            <a:r>
              <a:rPr lang="pt-BR" altLang="pt-BR" sz="2000" b="1" dirty="0" smtClean="0">
                <a:solidFill>
                  <a:schemeClr val="tx1"/>
                </a:solidFill>
                <a:latin typeface="Times New Roman" pitchFamily="18" charset="0"/>
                <a:ea typeface="Arial Unicode MS" pitchFamily="34" charset="-128"/>
                <a:cs typeface="Arial Unicode MS" pitchFamily="34" charset="-128"/>
              </a:rPr>
              <a:t>Indicações</a:t>
            </a:r>
            <a:r>
              <a:rPr lang="pt-BR" altLang="pt-BR" sz="2000" b="1" dirty="0" smtClean="0">
                <a:solidFill>
                  <a:schemeClr val="tx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 </a:t>
            </a:r>
            <a:r>
              <a:rPr lang="pt-BR" altLang="pt-BR" sz="2000" dirty="0" smtClean="0">
                <a:solidFill>
                  <a:schemeClr val="tx1"/>
                </a:solidFill>
                <a:latin typeface="Times New Roman" pitchFamily="18" charset="0"/>
                <a:ea typeface="Arial Unicode MS" pitchFamily="34" charset="-128"/>
                <a:cs typeface="Arial Unicode MS" pitchFamily="34" charset="-128"/>
              </a:rPr>
              <a:t>tem ação cicatrizante e </a:t>
            </a:r>
            <a:r>
              <a:rPr lang="pt-BR" altLang="pt-BR" sz="2000" dirty="0" err="1" smtClean="0">
                <a:solidFill>
                  <a:schemeClr val="tx1"/>
                </a:solidFill>
                <a:latin typeface="Times New Roman" pitchFamily="18" charset="0"/>
                <a:ea typeface="Arial Unicode MS" pitchFamily="34" charset="-128"/>
                <a:cs typeface="Arial Unicode MS" pitchFamily="34" charset="-128"/>
              </a:rPr>
              <a:t>anti-séptica</a:t>
            </a:r>
            <a:r>
              <a:rPr lang="pt-BR" altLang="pt-BR" sz="2000" dirty="0" smtClean="0">
                <a:solidFill>
                  <a:schemeClr val="tx1"/>
                </a:solidFill>
                <a:latin typeface="Times New Roman" pitchFamily="18" charset="0"/>
                <a:ea typeface="Arial Unicode MS" pitchFamily="34" charset="-128"/>
                <a:cs typeface="Arial Unicode MS" pitchFamily="34" charset="-128"/>
              </a:rPr>
              <a:t> (uso externo); é sudorífica, analgésica, </a:t>
            </a:r>
            <a:r>
              <a:rPr lang="pt-BR" altLang="pt-BR" sz="2000" dirty="0" err="1" smtClean="0">
                <a:solidFill>
                  <a:schemeClr val="tx1"/>
                </a:solidFill>
                <a:latin typeface="Times New Roman" pitchFamily="18" charset="0"/>
                <a:ea typeface="Arial Unicode MS" pitchFamily="34" charset="-128"/>
                <a:cs typeface="Arial Unicode MS" pitchFamily="34" charset="-128"/>
              </a:rPr>
              <a:t>colagoga</a:t>
            </a:r>
            <a:r>
              <a:rPr lang="pt-BR" altLang="pt-BR" sz="2000" dirty="0" smtClean="0">
                <a:solidFill>
                  <a:schemeClr val="tx1"/>
                </a:solidFill>
                <a:latin typeface="Times New Roman" pitchFamily="18" charset="0"/>
                <a:ea typeface="Arial Unicode MS" pitchFamily="34" charset="-128"/>
                <a:cs typeface="Arial Unicode MS" pitchFamily="34" charset="-128"/>
              </a:rPr>
              <a:t>, </a:t>
            </a:r>
            <a:r>
              <a:rPr lang="pt-BR" altLang="pt-BR" sz="2000" dirty="0" err="1" smtClean="0">
                <a:solidFill>
                  <a:schemeClr val="tx1"/>
                </a:solidFill>
                <a:latin typeface="Times New Roman" pitchFamily="18" charset="0"/>
                <a:ea typeface="Arial Unicode MS" pitchFamily="34" charset="-128"/>
                <a:cs typeface="Arial Unicode MS" pitchFamily="34" charset="-128"/>
              </a:rPr>
              <a:t>antiinflamatória</a:t>
            </a:r>
            <a:r>
              <a:rPr lang="pt-BR" altLang="pt-BR" sz="2000" dirty="0" smtClean="0">
                <a:solidFill>
                  <a:schemeClr val="tx1"/>
                </a:solidFill>
                <a:latin typeface="Times New Roman" pitchFamily="18" charset="0"/>
                <a:ea typeface="Arial Unicode MS" pitchFamily="34" charset="-128"/>
                <a:cs typeface="Arial Unicode MS" pitchFamily="34" charset="-128"/>
              </a:rPr>
              <a:t>, antiviral, </a:t>
            </a:r>
            <a:r>
              <a:rPr lang="pt-BR" altLang="pt-BR" sz="2000" dirty="0" err="1" smtClean="0">
                <a:solidFill>
                  <a:schemeClr val="tx1"/>
                </a:solidFill>
                <a:latin typeface="Times New Roman" pitchFamily="18" charset="0"/>
                <a:ea typeface="Arial Unicode MS" pitchFamily="34" charset="-128"/>
                <a:cs typeface="Arial Unicode MS" pitchFamily="34" charset="-128"/>
              </a:rPr>
              <a:t>antiemética</a:t>
            </a:r>
            <a:r>
              <a:rPr lang="pt-BR" altLang="pt-BR" sz="2000" dirty="0" smtClean="0">
                <a:solidFill>
                  <a:schemeClr val="tx1"/>
                </a:solidFill>
                <a:latin typeface="Times New Roman" pitchFamily="18" charset="0"/>
                <a:ea typeface="Arial Unicode MS" pitchFamily="34" charset="-128"/>
                <a:cs typeface="Arial Unicode MS" pitchFamily="34" charset="-128"/>
              </a:rPr>
              <a:t>, vasodilatadora e tonificante da pele (contra acne).</a:t>
            </a:r>
            <a:endParaRPr lang="pt-BR" altLang="pt-BR" sz="2000" b="1" dirty="0" smtClean="0">
              <a:solidFill>
                <a:schemeClr val="tx1"/>
              </a:solidFill>
              <a:latin typeface="Times New Roman" pitchFamily="18" charset="0"/>
              <a:ea typeface="Arial Unicode MS" pitchFamily="34" charset="-128"/>
              <a:cs typeface="Arial Unicode MS" pitchFamily="34" charset="-128"/>
            </a:endParaRPr>
          </a:p>
          <a:p>
            <a:pPr algn="just">
              <a:spcBef>
                <a:spcPts val="500"/>
              </a:spcBef>
              <a:spcAft>
                <a:spcPts val="500"/>
              </a:spcAft>
              <a:defRPr/>
            </a:pPr>
            <a:r>
              <a:rPr lang="pt-BR" altLang="pt-BR" sz="2000" b="1" dirty="0" smtClean="0">
                <a:solidFill>
                  <a:schemeClr val="tx1"/>
                </a:solidFill>
                <a:latin typeface="Times New Roman" pitchFamily="18" charset="0"/>
                <a:ea typeface="Arial Unicode MS" pitchFamily="34" charset="-128"/>
                <a:cs typeface="Arial Unicode MS" pitchFamily="34" charset="-128"/>
              </a:rPr>
              <a:t>Partes</a:t>
            </a:r>
            <a:r>
              <a:rPr lang="pt-BR" altLang="pt-BR" sz="2000" b="1" dirty="0" smtClean="0">
                <a:solidFill>
                  <a:schemeClr val="tx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 </a:t>
            </a:r>
            <a:r>
              <a:rPr lang="pt-BR" altLang="pt-BR" sz="2000" b="1" dirty="0" smtClean="0">
                <a:solidFill>
                  <a:schemeClr val="tx1"/>
                </a:solidFill>
                <a:latin typeface="Times New Roman" pitchFamily="18" charset="0"/>
                <a:ea typeface="Arial Unicode MS" pitchFamily="34" charset="-128"/>
                <a:cs typeface="Arial Unicode MS" pitchFamily="34" charset="-128"/>
              </a:rPr>
              <a:t>usadas</a:t>
            </a:r>
            <a:r>
              <a:rPr lang="pt-BR" altLang="pt-BR" sz="2000" b="1" dirty="0" smtClean="0">
                <a:solidFill>
                  <a:schemeClr val="tx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 </a:t>
            </a:r>
            <a:r>
              <a:rPr lang="pt-BR" altLang="pt-BR" sz="2000" dirty="0" smtClean="0">
                <a:solidFill>
                  <a:schemeClr val="tx1"/>
                </a:solidFill>
                <a:latin typeface="Times New Roman" pitchFamily="18" charset="0"/>
                <a:ea typeface="Arial Unicode MS" pitchFamily="34" charset="-128"/>
                <a:cs typeface="Arial Unicode MS" pitchFamily="34" charset="-128"/>
              </a:rPr>
              <a:t>flores e folhas.</a:t>
            </a:r>
          </a:p>
          <a:p>
            <a:pPr algn="just">
              <a:spcBef>
                <a:spcPct val="50000"/>
              </a:spcBef>
              <a:spcAft>
                <a:spcPts val="500"/>
              </a:spcAft>
              <a:defRPr/>
            </a:pPr>
            <a:r>
              <a:rPr lang="pt-BR" altLang="pt-BR" sz="2000" b="1" dirty="0" smtClean="0">
                <a:solidFill>
                  <a:schemeClr val="tx1"/>
                </a:solidFill>
                <a:latin typeface="Times New Roman" pitchFamily="18" charset="0"/>
                <a:ea typeface="Arial Unicode MS" pitchFamily="34" charset="-128"/>
                <a:cs typeface="Arial Unicode MS" pitchFamily="34" charset="-128"/>
              </a:rPr>
              <a:t>Outros</a:t>
            </a:r>
            <a:r>
              <a:rPr lang="pt-BR" altLang="pt-BR" sz="2000" b="1" dirty="0" smtClean="0">
                <a:solidFill>
                  <a:schemeClr val="tx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 </a:t>
            </a:r>
            <a:r>
              <a:rPr lang="pt-BR" altLang="pt-BR" sz="2000" b="1" dirty="0" smtClean="0">
                <a:solidFill>
                  <a:schemeClr val="tx1"/>
                </a:solidFill>
                <a:latin typeface="Times New Roman" pitchFamily="18" charset="0"/>
                <a:ea typeface="Arial Unicode MS" pitchFamily="34" charset="-128"/>
                <a:cs typeface="Arial Unicode MS" pitchFamily="34" charset="-128"/>
              </a:rPr>
              <a:t>usos</a:t>
            </a:r>
            <a:r>
              <a:rPr lang="pt-BR" altLang="pt-BR" sz="2000" b="1" dirty="0" smtClean="0">
                <a:solidFill>
                  <a:schemeClr val="tx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 </a:t>
            </a:r>
            <a:r>
              <a:rPr lang="pt-BR" altLang="pt-BR" sz="2000" dirty="0" smtClean="0">
                <a:solidFill>
                  <a:schemeClr val="tx1"/>
                </a:solidFill>
                <a:latin typeface="Times New Roman" pitchFamily="18" charset="0"/>
                <a:ea typeface="Arial Unicode MS" pitchFamily="34" charset="-128"/>
                <a:cs typeface="Arial Unicode MS" pitchFamily="34" charset="-128"/>
              </a:rPr>
              <a:t>como planta ornamental e como corante na indústria alimentícia. As flores apresentam ação inseticida.</a:t>
            </a:r>
          </a:p>
          <a:p>
            <a:pPr>
              <a:spcBef>
                <a:spcPct val="50000"/>
              </a:spcBef>
              <a:spcAft>
                <a:spcPts val="500"/>
              </a:spcAft>
              <a:defRPr/>
            </a:pPr>
            <a:r>
              <a:rPr lang="pt-BR" altLang="pt-BR" sz="2000" b="1" dirty="0" smtClean="0">
                <a:solidFill>
                  <a:schemeClr val="tx1"/>
                </a:solidFill>
                <a:latin typeface="Times New Roman" pitchFamily="18" charset="0"/>
                <a:ea typeface="Arial Unicode MS" pitchFamily="34" charset="-128"/>
                <a:cs typeface="Arial Unicode MS" pitchFamily="34" charset="-128"/>
              </a:rPr>
              <a:t>Toxicologia</a:t>
            </a:r>
            <a:r>
              <a:rPr lang="pt-BR" altLang="pt-BR" sz="2000" b="1" dirty="0" smtClean="0">
                <a:solidFill>
                  <a:schemeClr val="tx1"/>
                </a:solidFill>
                <a:effectLst>
                  <a:outerShdw blurRad="38100" dist="38100" dir="2700000" algn="tl">
                    <a:srgbClr val="000000"/>
                  </a:outerShdw>
                </a:effectLst>
                <a:latin typeface="Times New Roman" pitchFamily="18" charset="0"/>
                <a:ea typeface="Arial Unicode MS" pitchFamily="34" charset="-128"/>
                <a:cs typeface="Arial Unicode MS" pitchFamily="34" charset="-128"/>
              </a:rPr>
              <a:t>: </a:t>
            </a:r>
            <a:r>
              <a:rPr lang="pt-BR" altLang="pt-BR" sz="2000" dirty="0" smtClean="0">
                <a:solidFill>
                  <a:schemeClr val="tx1"/>
                </a:solidFill>
                <a:latin typeface="Times New Roman" pitchFamily="18" charset="0"/>
                <a:ea typeface="Arial Unicode MS" pitchFamily="34" charset="-128"/>
                <a:cs typeface="Arial Unicode MS" pitchFamily="34" charset="-128"/>
              </a:rPr>
              <a:t>sem referências.</a:t>
            </a:r>
          </a:p>
        </p:txBody>
      </p:sp>
      <p:sp>
        <p:nvSpPr>
          <p:cNvPr id="1030" name="Text Box 87"/>
          <p:cNvSpPr txBox="1">
            <a:spLocks noChangeArrowheads="1"/>
          </p:cNvSpPr>
          <p:nvPr/>
        </p:nvSpPr>
        <p:spPr bwMode="auto">
          <a:xfrm>
            <a:off x="2411760" y="225188"/>
            <a:ext cx="37096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pt-BR" altLang="pt-BR" b="1" dirty="0">
                <a:cs typeface="Times New Roman" pitchFamily="18" charset="0"/>
              </a:rPr>
              <a:t>CALÊNDULA</a:t>
            </a:r>
            <a:r>
              <a:rPr lang="pt-BR" altLang="pt-BR" sz="2400" b="1" dirty="0">
                <a:latin typeface="Arial" charset="0"/>
                <a:cs typeface="Times New Roman" pitchFamily="18" charset="0"/>
              </a:rPr>
              <a:t> </a:t>
            </a:r>
            <a:r>
              <a:rPr lang="pt-BR" altLang="pt-BR" sz="2400" b="1" dirty="0" smtClean="0">
                <a:latin typeface="Arial" charset="0"/>
                <a:cs typeface="Times New Roman" pitchFamily="18" charset="0"/>
              </a:rPr>
              <a:t>(SUS)</a:t>
            </a:r>
            <a:endParaRPr lang="pt-BR" altLang="pt-BR" sz="2400" b="1" dirty="0">
              <a:latin typeface="Arial" charset="0"/>
              <a:cs typeface="Times New Roman" pitchFamily="18" charset="0"/>
            </a:endParaRPr>
          </a:p>
        </p:txBody>
      </p:sp>
      <p:pic>
        <p:nvPicPr>
          <p:cNvPr id="29698"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4647" y="2348880"/>
            <a:ext cx="3047313" cy="406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38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30"/>
                                        </p:tgtEl>
                                        <p:attrNameLst>
                                          <p:attrName>style.visibility</p:attrName>
                                        </p:attrNameLst>
                                      </p:cBhvr>
                                      <p:to>
                                        <p:strVal val="visible"/>
                                      </p:to>
                                    </p:set>
                                    <p:anim to="" calcmode="lin" valueType="num">
                                      <p:cBhvr>
                                        <p:cTn id="7" dur="1" fill="hold"/>
                                        <p:tgtEl>
                                          <p:spTgt spid="103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2613"/>
                                        </p:tgtEl>
                                        <p:attrNameLst>
                                          <p:attrName>style.visibility</p:attrName>
                                        </p:attrNameLst>
                                      </p:cBhvr>
                                      <p:to>
                                        <p:strVal val="visible"/>
                                      </p:to>
                                    </p:set>
                                    <p:anim to="" calcmode="lin" valueType="num">
                                      <p:cBhvr>
                                        <p:cTn id="12" dur="1" fill="hold"/>
                                        <p:tgtEl>
                                          <p:spTgt spid="226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13" grpId="0" autoUpdateAnimBg="0"/>
      <p:bldP spid="103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70"/>
          <p:cNvSpPr txBox="1">
            <a:spLocks noChangeArrowheads="1"/>
          </p:cNvSpPr>
          <p:nvPr/>
        </p:nvSpPr>
        <p:spPr bwMode="auto">
          <a:xfrm>
            <a:off x="4644008" y="588215"/>
            <a:ext cx="3510982" cy="590642"/>
          </a:xfrm>
          <a:prstGeom prst="rect">
            <a:avLst/>
          </a:prstGeom>
          <a:noFill/>
          <a:ln w="12700" cap="sq">
            <a:noFill/>
            <a:miter lim="800000"/>
            <a:headEnd type="none" w="sm" len="sm"/>
            <a:tailEnd type="none" w="sm" len="sm"/>
          </a:ln>
          <a:effectLst/>
        </p:spPr>
        <p:txBody>
          <a:bodyPr wrap="square" lIns="97251" tIns="48625" rIns="97251" bIns="48625">
            <a:spAutoFit/>
          </a:bodyPr>
          <a:lstStyle>
            <a:lvl1pPr defTabSz="971550">
              <a:defRPr sz="2400">
                <a:solidFill>
                  <a:schemeClr val="bg1"/>
                </a:solidFill>
                <a:latin typeface="Arial" charset="0"/>
              </a:defRPr>
            </a:lvl1pPr>
            <a:lvl2pPr marL="742950" indent="-285750" defTabSz="971550">
              <a:defRPr sz="2400">
                <a:solidFill>
                  <a:schemeClr val="bg1"/>
                </a:solidFill>
                <a:latin typeface="Arial" charset="0"/>
              </a:defRPr>
            </a:lvl2pPr>
            <a:lvl3pPr marL="1143000" indent="-228600" defTabSz="971550">
              <a:defRPr sz="2400">
                <a:solidFill>
                  <a:schemeClr val="bg1"/>
                </a:solidFill>
                <a:latin typeface="Arial" charset="0"/>
              </a:defRPr>
            </a:lvl3pPr>
            <a:lvl4pPr marL="1600200" indent="-228600" defTabSz="971550">
              <a:defRPr sz="2400">
                <a:solidFill>
                  <a:schemeClr val="bg1"/>
                </a:solidFill>
                <a:latin typeface="Arial" charset="0"/>
              </a:defRPr>
            </a:lvl4pPr>
            <a:lvl5pPr marL="2057400" indent="-228600" defTabSz="971550">
              <a:defRPr sz="2400">
                <a:solidFill>
                  <a:schemeClr val="bg1"/>
                </a:solidFill>
                <a:latin typeface="Arial" charset="0"/>
              </a:defRPr>
            </a:lvl5pPr>
            <a:lvl6pPr marL="2514600" indent="-228600" defTabSz="971550" eaLnBrk="0" fontAlgn="base" hangingPunct="0">
              <a:spcBef>
                <a:spcPct val="0"/>
              </a:spcBef>
              <a:spcAft>
                <a:spcPct val="0"/>
              </a:spcAft>
              <a:defRPr sz="2400">
                <a:solidFill>
                  <a:schemeClr val="bg1"/>
                </a:solidFill>
                <a:latin typeface="Arial" charset="0"/>
              </a:defRPr>
            </a:lvl6pPr>
            <a:lvl7pPr marL="2971800" indent="-228600" defTabSz="971550" eaLnBrk="0" fontAlgn="base" hangingPunct="0">
              <a:spcBef>
                <a:spcPct val="0"/>
              </a:spcBef>
              <a:spcAft>
                <a:spcPct val="0"/>
              </a:spcAft>
              <a:defRPr sz="2400">
                <a:solidFill>
                  <a:schemeClr val="bg1"/>
                </a:solidFill>
                <a:latin typeface="Arial" charset="0"/>
              </a:defRPr>
            </a:lvl7pPr>
            <a:lvl8pPr marL="3429000" indent="-228600" defTabSz="971550" eaLnBrk="0" fontAlgn="base" hangingPunct="0">
              <a:spcBef>
                <a:spcPct val="0"/>
              </a:spcBef>
              <a:spcAft>
                <a:spcPct val="0"/>
              </a:spcAft>
              <a:defRPr sz="2400">
                <a:solidFill>
                  <a:schemeClr val="bg1"/>
                </a:solidFill>
                <a:latin typeface="Arial" charset="0"/>
              </a:defRPr>
            </a:lvl8pPr>
            <a:lvl9pPr marL="3886200" indent="-228600" defTabSz="971550" eaLnBrk="0" fontAlgn="base" hangingPunct="0">
              <a:spcBef>
                <a:spcPct val="0"/>
              </a:spcBef>
              <a:spcAft>
                <a:spcPct val="0"/>
              </a:spcAft>
              <a:defRPr sz="2400">
                <a:solidFill>
                  <a:schemeClr val="bg1"/>
                </a:solidFill>
                <a:latin typeface="Arial" charset="0"/>
              </a:defRPr>
            </a:lvl9pPr>
          </a:lstStyle>
          <a:p>
            <a:pPr algn="ctr">
              <a:defRPr/>
            </a:pPr>
            <a:r>
              <a:rPr lang="pt-BR" altLang="pt-BR" sz="3200" b="1" i="1" dirty="0" smtClean="0">
                <a:solidFill>
                  <a:schemeClr val="tx1"/>
                </a:solidFill>
                <a:latin typeface="Times New Roman" pitchFamily="18" charset="0"/>
                <a:cs typeface="Times New Roman" pitchFamily="18" charset="0"/>
              </a:rPr>
              <a:t>CAVALINHA</a:t>
            </a:r>
            <a:r>
              <a:rPr lang="pt-BR" altLang="pt-BR" sz="3200" b="1" i="1" dirty="0" smtClean="0">
                <a:solidFill>
                  <a:schemeClr val="tx1"/>
                </a:solidFill>
                <a:cs typeface="Times New Roman" pitchFamily="18" charset="0"/>
              </a:rPr>
              <a:t> </a:t>
            </a:r>
          </a:p>
        </p:txBody>
      </p:sp>
      <p:sp>
        <p:nvSpPr>
          <p:cNvPr id="8207" name="Text Box 15"/>
          <p:cNvSpPr txBox="1">
            <a:spLocks noChangeArrowheads="1"/>
          </p:cNvSpPr>
          <p:nvPr/>
        </p:nvSpPr>
        <p:spPr bwMode="auto">
          <a:xfrm>
            <a:off x="60398" y="604032"/>
            <a:ext cx="9083602" cy="74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sz="1400">
                <a:solidFill>
                  <a:schemeClr val="bg1"/>
                </a:solidFill>
                <a:latin typeface="Times New Roman" pitchFamily="18" charset="0"/>
              </a:defRPr>
            </a:lvl1pPr>
            <a:lvl2pPr marL="742950" indent="-285750">
              <a:defRPr sz="1400">
                <a:solidFill>
                  <a:schemeClr val="bg1"/>
                </a:solidFill>
                <a:latin typeface="Times New Roman" pitchFamily="18" charset="0"/>
              </a:defRPr>
            </a:lvl2pPr>
            <a:lvl3pPr marL="1143000" indent="-228600">
              <a:defRPr sz="1400">
                <a:solidFill>
                  <a:schemeClr val="bg1"/>
                </a:solidFill>
                <a:latin typeface="Times New Roman" pitchFamily="18" charset="0"/>
              </a:defRPr>
            </a:lvl3pPr>
            <a:lvl4pPr marL="1600200" indent="-228600">
              <a:defRPr sz="1400">
                <a:solidFill>
                  <a:schemeClr val="bg1"/>
                </a:solidFill>
                <a:latin typeface="Times New Roman" pitchFamily="18" charset="0"/>
              </a:defRPr>
            </a:lvl4pPr>
            <a:lvl5pPr marL="2057400" indent="-228600">
              <a:defRPr sz="1400">
                <a:solidFill>
                  <a:schemeClr val="bg1"/>
                </a:solidFill>
                <a:latin typeface="Times New Roman" pitchFamily="18" charset="0"/>
              </a:defRPr>
            </a:lvl5pPr>
            <a:lvl6pPr marL="2514600" indent="-228600" eaLnBrk="0" fontAlgn="base" hangingPunct="0">
              <a:spcBef>
                <a:spcPct val="0"/>
              </a:spcBef>
              <a:spcAft>
                <a:spcPct val="0"/>
              </a:spcAft>
              <a:defRPr sz="1400">
                <a:solidFill>
                  <a:schemeClr val="bg1"/>
                </a:solidFill>
                <a:latin typeface="Times New Roman" pitchFamily="18" charset="0"/>
              </a:defRPr>
            </a:lvl6pPr>
            <a:lvl7pPr marL="2971800" indent="-228600" eaLnBrk="0" fontAlgn="base" hangingPunct="0">
              <a:spcBef>
                <a:spcPct val="0"/>
              </a:spcBef>
              <a:spcAft>
                <a:spcPct val="0"/>
              </a:spcAft>
              <a:defRPr sz="1400">
                <a:solidFill>
                  <a:schemeClr val="bg1"/>
                </a:solidFill>
                <a:latin typeface="Times New Roman" pitchFamily="18" charset="0"/>
              </a:defRPr>
            </a:lvl7pPr>
            <a:lvl8pPr marL="3429000" indent="-228600" eaLnBrk="0" fontAlgn="base" hangingPunct="0">
              <a:spcBef>
                <a:spcPct val="0"/>
              </a:spcBef>
              <a:spcAft>
                <a:spcPct val="0"/>
              </a:spcAft>
              <a:defRPr sz="1400">
                <a:solidFill>
                  <a:schemeClr val="bg1"/>
                </a:solidFill>
                <a:latin typeface="Times New Roman" pitchFamily="18" charset="0"/>
              </a:defRPr>
            </a:lvl8pPr>
            <a:lvl9pPr marL="3886200" indent="-228600" eaLnBrk="0" fontAlgn="base" hangingPunct="0">
              <a:spcBef>
                <a:spcPct val="0"/>
              </a:spcBef>
              <a:spcAft>
                <a:spcPct val="0"/>
              </a:spcAft>
              <a:defRPr sz="1400">
                <a:solidFill>
                  <a:schemeClr val="bg1"/>
                </a:solidFill>
                <a:latin typeface="Times New Roman" pitchFamily="18" charset="0"/>
              </a:defRPr>
            </a:lvl9pPr>
          </a:lstStyle>
          <a:p>
            <a:pPr algn="just">
              <a:spcAft>
                <a:spcPts val="500"/>
              </a:spcAft>
            </a:pPr>
            <a:endParaRPr lang="pt-BR" altLang="pt-BR" sz="1800" b="1" dirty="0">
              <a:solidFill>
                <a:schemeClr val="tx1"/>
              </a:solidFill>
              <a:ea typeface="Arial Unicode MS" pitchFamily="34" charset="-128"/>
              <a:cs typeface="Arial Unicode MS" pitchFamily="34" charset="-128"/>
            </a:endParaRPr>
          </a:p>
          <a:p>
            <a:pPr algn="just">
              <a:spcAft>
                <a:spcPts val="500"/>
              </a:spcAft>
            </a:pPr>
            <a:endParaRPr lang="pt-BR" altLang="pt-BR" sz="1800" b="1" dirty="0" smtClean="0">
              <a:solidFill>
                <a:schemeClr val="tx1"/>
              </a:solidFill>
              <a:ea typeface="Arial Unicode MS" pitchFamily="34" charset="-128"/>
              <a:cs typeface="Arial Unicode MS" pitchFamily="34" charset="-128"/>
            </a:endParaRPr>
          </a:p>
          <a:p>
            <a:pPr algn="r">
              <a:spcAft>
                <a:spcPts val="500"/>
              </a:spcAft>
            </a:pPr>
            <a:endParaRPr lang="pt-BR" altLang="pt-BR" sz="1800" b="1" dirty="0">
              <a:solidFill>
                <a:schemeClr val="tx1"/>
              </a:solidFill>
              <a:ea typeface="Arial Unicode MS" pitchFamily="34" charset="-128"/>
              <a:cs typeface="Arial Unicode MS" pitchFamily="34" charset="-128"/>
            </a:endParaRPr>
          </a:p>
          <a:p>
            <a:pPr algn="r">
              <a:spcAft>
                <a:spcPts val="500"/>
              </a:spcAft>
            </a:pPr>
            <a:endParaRPr lang="pt-BR" altLang="pt-BR" sz="1800" b="1" dirty="0">
              <a:solidFill>
                <a:schemeClr val="tx1"/>
              </a:solidFill>
              <a:ea typeface="Arial Unicode MS" pitchFamily="34" charset="-128"/>
              <a:cs typeface="Arial Unicode MS" pitchFamily="34" charset="-128"/>
            </a:endParaRPr>
          </a:p>
          <a:p>
            <a:pPr algn="r">
              <a:spcAft>
                <a:spcPts val="500"/>
              </a:spcAft>
            </a:pPr>
            <a:endParaRPr lang="pt-BR" altLang="pt-BR" sz="1800" b="1" dirty="0">
              <a:solidFill>
                <a:schemeClr val="tx1"/>
              </a:solidFill>
              <a:ea typeface="Arial Unicode MS" pitchFamily="34" charset="-128"/>
              <a:cs typeface="Arial Unicode MS" pitchFamily="34" charset="-128"/>
            </a:endParaRPr>
          </a:p>
          <a:p>
            <a:pPr algn="ctr">
              <a:spcAft>
                <a:spcPts val="500"/>
              </a:spcAft>
            </a:pPr>
            <a:r>
              <a:rPr lang="pt-BR" altLang="pt-BR" sz="1800" b="1" dirty="0">
                <a:solidFill>
                  <a:schemeClr val="tx1"/>
                </a:solidFill>
                <a:ea typeface="Arial Unicode MS" pitchFamily="34" charset="-128"/>
                <a:cs typeface="Arial Unicode MS" pitchFamily="34" charset="-128"/>
              </a:rPr>
              <a:t> </a:t>
            </a:r>
            <a:r>
              <a:rPr lang="pt-BR" altLang="pt-BR" sz="1800" b="1" dirty="0" smtClean="0">
                <a:solidFill>
                  <a:schemeClr val="tx1"/>
                </a:solidFill>
                <a:ea typeface="Arial Unicode MS" pitchFamily="34" charset="-128"/>
                <a:cs typeface="Arial Unicode MS" pitchFamily="34" charset="-128"/>
              </a:rPr>
              <a:t>                                      Nome popular: </a:t>
            </a:r>
            <a:r>
              <a:rPr lang="pt-BR" altLang="pt-BR" sz="1800" dirty="0" smtClean="0">
                <a:solidFill>
                  <a:schemeClr val="tx1"/>
                </a:solidFill>
                <a:ea typeface="Arial Unicode MS" pitchFamily="34" charset="-128"/>
                <a:cs typeface="Arial Unicode MS" pitchFamily="34" charset="-128"/>
              </a:rPr>
              <a:t>cavalinha</a:t>
            </a:r>
          </a:p>
          <a:p>
            <a:pPr algn="just">
              <a:spcAft>
                <a:spcPts val="500"/>
              </a:spcAft>
            </a:pPr>
            <a:endParaRPr lang="pt-BR" altLang="pt-BR" sz="1800" dirty="0">
              <a:solidFill>
                <a:schemeClr val="tx1"/>
              </a:solidFill>
              <a:ea typeface="Arial Unicode MS" pitchFamily="34" charset="-128"/>
              <a:cs typeface="Arial Unicode MS" pitchFamily="34" charset="-128"/>
            </a:endParaRPr>
          </a:p>
          <a:p>
            <a:pPr algn="just">
              <a:spcBef>
                <a:spcPct val="50000"/>
              </a:spcBef>
              <a:spcAft>
                <a:spcPts val="500"/>
              </a:spcAft>
            </a:pPr>
            <a:r>
              <a:rPr lang="pt-BR" altLang="pt-BR" sz="1800" b="1" dirty="0" smtClean="0">
                <a:solidFill>
                  <a:schemeClr val="tx1"/>
                </a:solidFill>
                <a:cs typeface="Times New Roman" pitchFamily="18" charset="0"/>
              </a:rPr>
              <a:t>Indicações</a:t>
            </a:r>
            <a:r>
              <a:rPr lang="pt-BR" altLang="pt-BR" sz="1800" b="1" dirty="0">
                <a:solidFill>
                  <a:schemeClr val="tx1"/>
                </a:solidFill>
                <a:cs typeface="Times New Roman" pitchFamily="18" charset="0"/>
              </a:rPr>
              <a:t>:</a:t>
            </a:r>
            <a:r>
              <a:rPr lang="pt-BR" altLang="pt-BR" sz="1800" b="1" i="1" dirty="0">
                <a:solidFill>
                  <a:schemeClr val="tx1"/>
                </a:solidFill>
                <a:cs typeface="Times New Roman" pitchFamily="18" charset="0"/>
              </a:rPr>
              <a:t> </a:t>
            </a:r>
            <a:r>
              <a:rPr lang="pt-BR" altLang="pt-BR" sz="1800" dirty="0">
                <a:solidFill>
                  <a:schemeClr val="tx1"/>
                </a:solidFill>
                <a:cs typeface="Times New Roman" pitchFamily="18" charset="0"/>
              </a:rPr>
              <a:t>diurética, cicatrizante e hemostática.</a:t>
            </a:r>
            <a:r>
              <a:rPr lang="pt-BR" altLang="pt-BR" sz="1800" b="1" dirty="0">
                <a:solidFill>
                  <a:schemeClr val="tx1"/>
                </a:solidFill>
                <a:cs typeface="Times New Roman" pitchFamily="18" charset="0"/>
              </a:rPr>
              <a:t> </a:t>
            </a:r>
            <a:r>
              <a:rPr lang="pt-BR" altLang="pt-BR" sz="1800" dirty="0">
                <a:solidFill>
                  <a:schemeClr val="tx1"/>
                </a:solidFill>
                <a:cs typeface="Times New Roman" pitchFamily="18" charset="0"/>
              </a:rPr>
              <a:t>É usada com </a:t>
            </a:r>
            <a:r>
              <a:rPr lang="pt-BR" altLang="pt-BR" sz="1800" dirty="0" err="1">
                <a:solidFill>
                  <a:schemeClr val="tx1"/>
                </a:solidFill>
                <a:cs typeface="Times New Roman" pitchFamily="18" charset="0"/>
              </a:rPr>
              <a:t>freqüência</a:t>
            </a:r>
            <a:r>
              <a:rPr lang="pt-BR" altLang="pt-BR" sz="1800" dirty="0">
                <a:solidFill>
                  <a:schemeClr val="tx1"/>
                </a:solidFill>
                <a:cs typeface="Times New Roman" pitchFamily="18" charset="0"/>
              </a:rPr>
              <a:t> nos períodos de desintoxicação. Combate rugas e estrias da pele, unhas frágeis, flacidez mamária, úlceras varicosas e gástricas, abscessos, feridas infectadas, eczemas, conjuntivites.</a:t>
            </a:r>
            <a:r>
              <a:rPr lang="pt-BR" altLang="pt-BR" sz="1800" b="1" dirty="0">
                <a:solidFill>
                  <a:schemeClr val="tx1"/>
                </a:solidFill>
                <a:cs typeface="Times New Roman" pitchFamily="18" charset="0"/>
              </a:rPr>
              <a:t> </a:t>
            </a:r>
            <a:r>
              <a:rPr lang="pt-BR" altLang="pt-BR" sz="1800" dirty="0">
                <a:solidFill>
                  <a:schemeClr val="tx1"/>
                </a:solidFill>
                <a:cs typeface="Times New Roman" pitchFamily="18" charset="0"/>
              </a:rPr>
              <a:t>Combate também tuberculoses, hemorragias internas, obesidade, problemas de bexiga, de incontinência urinária. Bom para próstata, osteoporose, perda de sangue do nariz, boca e do reto</a:t>
            </a:r>
            <a:r>
              <a:rPr lang="pt-BR" altLang="pt-BR" sz="1800" dirty="0" smtClean="0">
                <a:solidFill>
                  <a:schemeClr val="tx1"/>
                </a:solidFill>
                <a:cs typeface="Times New Roman" pitchFamily="18" charset="0"/>
              </a:rPr>
              <a:t>.</a:t>
            </a:r>
          </a:p>
          <a:p>
            <a:pPr algn="just">
              <a:spcBef>
                <a:spcPct val="50000"/>
              </a:spcBef>
              <a:spcAft>
                <a:spcPts val="500"/>
              </a:spcAft>
            </a:pPr>
            <a:r>
              <a:rPr lang="pt-BR" altLang="pt-BR" sz="2000" b="1" dirty="0" smtClean="0">
                <a:solidFill>
                  <a:schemeClr val="tx1"/>
                </a:solidFill>
                <a:cs typeface="Times New Roman" pitchFamily="18" charset="0"/>
              </a:rPr>
              <a:t>Toxicologia:</a:t>
            </a:r>
            <a:r>
              <a:rPr lang="pt-BR" altLang="pt-BR" sz="2000" b="1" i="1" dirty="0" smtClean="0">
                <a:solidFill>
                  <a:schemeClr val="tx1"/>
                </a:solidFill>
                <a:cs typeface="Times New Roman" pitchFamily="18" charset="0"/>
              </a:rPr>
              <a:t> </a:t>
            </a:r>
            <a:r>
              <a:rPr lang="pt-BR" altLang="pt-BR" sz="2000" dirty="0" smtClean="0">
                <a:solidFill>
                  <a:schemeClr val="tx1"/>
                </a:solidFill>
                <a:cs typeface="Times New Roman" pitchFamily="18" charset="0"/>
              </a:rPr>
              <a:t>é tóxica em grandes doses. Provoca fraqueza, ataxia, exaustão muscular, falta de apetite, torpor, distensão abdominal, </a:t>
            </a:r>
            <a:r>
              <a:rPr lang="pt-BR" altLang="pt-BR" sz="2000" dirty="0" err="1" smtClean="0">
                <a:solidFill>
                  <a:schemeClr val="tx1"/>
                </a:solidFill>
                <a:cs typeface="Times New Roman" pitchFamily="18" charset="0"/>
              </a:rPr>
              <a:t>diarréia</a:t>
            </a:r>
            <a:r>
              <a:rPr lang="pt-BR" altLang="pt-BR" sz="2000" dirty="0" smtClean="0">
                <a:solidFill>
                  <a:schemeClr val="tx1"/>
                </a:solidFill>
                <a:cs typeface="Times New Roman" pitchFamily="18" charset="0"/>
              </a:rPr>
              <a:t>, hipotensão arterial, taquicardia, coma e até morte.</a:t>
            </a:r>
          </a:p>
          <a:p>
            <a:pPr>
              <a:spcBef>
                <a:spcPts val="1200"/>
              </a:spcBef>
              <a:spcAft>
                <a:spcPts val="1200"/>
              </a:spcAft>
              <a:buFont typeface="Arial" charset="0"/>
              <a:buNone/>
            </a:pPr>
            <a:r>
              <a:rPr lang="pt-BR" altLang="pt-BR" sz="1600" b="1" i="1" dirty="0" smtClean="0">
                <a:solidFill>
                  <a:schemeClr val="tx1"/>
                </a:solidFill>
                <a:ea typeface="Arial Unicode MS" pitchFamily="34" charset="-128"/>
                <a:cs typeface="Arial Unicode MS" pitchFamily="34" charset="-128"/>
              </a:rPr>
              <a:t>Chá para artrite e </a:t>
            </a:r>
            <a:r>
              <a:rPr lang="pt-BR" altLang="pt-BR" sz="1600" b="1" i="1" dirty="0" err="1" smtClean="0">
                <a:solidFill>
                  <a:schemeClr val="tx1"/>
                </a:solidFill>
                <a:ea typeface="Arial Unicode MS" pitchFamily="34" charset="-128"/>
                <a:cs typeface="Arial Unicode MS" pitchFamily="34" charset="-128"/>
              </a:rPr>
              <a:t>reumatismo</a:t>
            </a:r>
            <a:r>
              <a:rPr lang="pt-BR" altLang="pt-BR" sz="1600" dirty="0" err="1" smtClean="0">
                <a:solidFill>
                  <a:schemeClr val="tx1"/>
                </a:solidFill>
                <a:ea typeface="Arial Unicode MS" pitchFamily="34" charset="-128"/>
                <a:cs typeface="Arial Unicode MS" pitchFamily="34" charset="-128"/>
              </a:rPr>
              <a:t>Preparo</a:t>
            </a:r>
            <a:r>
              <a:rPr lang="pt-BR" altLang="pt-BR" sz="1600" dirty="0" smtClean="0">
                <a:solidFill>
                  <a:schemeClr val="tx1"/>
                </a:solidFill>
                <a:ea typeface="Arial Unicode MS" pitchFamily="34" charset="-128"/>
                <a:cs typeface="Arial Unicode MS" pitchFamily="34" charset="-128"/>
              </a:rPr>
              <a:t> e dosagem: coloque 2 colheres (sopa) de raiz de erva-doce, 1 colher (sopa) de </a:t>
            </a:r>
            <a:r>
              <a:rPr lang="pt-BR" altLang="pt-BR" sz="1600" dirty="0" err="1" smtClean="0">
                <a:solidFill>
                  <a:schemeClr val="tx1"/>
                </a:solidFill>
                <a:ea typeface="Arial Unicode MS" pitchFamily="34" charset="-128"/>
                <a:cs typeface="Arial Unicode MS" pitchFamily="34" charset="-128"/>
              </a:rPr>
              <a:t>bardana</a:t>
            </a:r>
            <a:r>
              <a:rPr lang="pt-BR" altLang="pt-BR" sz="1600" dirty="0" smtClean="0">
                <a:solidFill>
                  <a:schemeClr val="tx1"/>
                </a:solidFill>
                <a:ea typeface="Arial Unicode MS" pitchFamily="34" charset="-128"/>
                <a:cs typeface="Arial Unicode MS" pitchFamily="34" charset="-128"/>
              </a:rPr>
              <a:t> em 3 xícaras de água fervendo numa vasilha de vidro ou louça. Deixe ferver por uns 2 a 3 minutos. Desligue o fogo e acrescente 2 colheres (sopa) de cavalinha. Deixe amornar e tome 1 xícara de chá antes de cada refeição.</a:t>
            </a:r>
            <a:endParaRPr lang="pt-BR" altLang="pt-BR" sz="1600" dirty="0" smtClean="0">
              <a:solidFill>
                <a:schemeClr val="tx1"/>
              </a:solidFill>
            </a:endParaRPr>
          </a:p>
          <a:p>
            <a:pPr algn="just">
              <a:spcBef>
                <a:spcPct val="50000"/>
              </a:spcBef>
              <a:spcAft>
                <a:spcPts val="500"/>
              </a:spcAft>
            </a:pPr>
            <a:endParaRPr lang="pt-BR" altLang="pt-BR" sz="2000" dirty="0" smtClean="0">
              <a:solidFill>
                <a:schemeClr val="tx1"/>
              </a:solidFill>
              <a:ea typeface="Arial Unicode MS" pitchFamily="34" charset="-128"/>
              <a:cs typeface="Arial Unicode MS" pitchFamily="34" charset="-128"/>
            </a:endParaRPr>
          </a:p>
          <a:p>
            <a:pPr algn="just">
              <a:spcBef>
                <a:spcPct val="50000"/>
              </a:spcBef>
              <a:spcAft>
                <a:spcPts val="500"/>
              </a:spcAft>
            </a:pPr>
            <a:endParaRPr lang="pt-BR" altLang="pt-BR" sz="1800" dirty="0">
              <a:solidFill>
                <a:schemeClr val="tx1"/>
              </a:solidFill>
            </a:endParaRPr>
          </a:p>
        </p:txBody>
      </p:sp>
      <p:pic>
        <p:nvPicPr>
          <p:cNvPr id="1026" name="Picture 2" descr="Resultado de imagem para planta cavalin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64" y="332657"/>
            <a:ext cx="4123035" cy="206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446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207"/>
                                        </p:tgtEl>
                                        <p:attrNameLst>
                                          <p:attrName>style.visibility</p:attrName>
                                        </p:attrNameLst>
                                      </p:cBhvr>
                                      <p:to>
                                        <p:strVal val="visible"/>
                                      </p:to>
                                    </p:set>
                                    <p:anim to="" calcmode="lin" valueType="num">
                                      <p:cBhvr>
                                        <p:cTn id="12" dur="1" fill="hold"/>
                                        <p:tgtEl>
                                          <p:spTgt spid="820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820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Text Box 1070"/>
          <p:cNvSpPr txBox="1">
            <a:spLocks noChangeArrowheads="1"/>
          </p:cNvSpPr>
          <p:nvPr/>
        </p:nvSpPr>
        <p:spPr bwMode="auto">
          <a:xfrm>
            <a:off x="3275856" y="302575"/>
            <a:ext cx="4191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7251" tIns="48625" rIns="97251" bIns="48625">
            <a:spAutoFit/>
          </a:bodyPr>
          <a:lstStyle>
            <a:lvl1pPr defTabSz="971550">
              <a:spcBef>
                <a:spcPct val="20000"/>
              </a:spcBef>
              <a:buChar char="•"/>
              <a:defRPr sz="3200">
                <a:solidFill>
                  <a:schemeClr val="tx1"/>
                </a:solidFill>
                <a:latin typeface="Times New Roman" pitchFamily="18" charset="0"/>
              </a:defRPr>
            </a:lvl1pPr>
            <a:lvl2pPr marL="742950" indent="-285750" defTabSz="971550">
              <a:spcBef>
                <a:spcPct val="20000"/>
              </a:spcBef>
              <a:buChar char="–"/>
              <a:defRPr sz="2800">
                <a:solidFill>
                  <a:schemeClr val="tx1"/>
                </a:solidFill>
                <a:latin typeface="Times New Roman" pitchFamily="18" charset="0"/>
              </a:defRPr>
            </a:lvl2pPr>
            <a:lvl3pPr marL="1143000" indent="-228600" defTabSz="971550">
              <a:spcBef>
                <a:spcPct val="20000"/>
              </a:spcBef>
              <a:buChar char="•"/>
              <a:defRPr sz="2400">
                <a:solidFill>
                  <a:schemeClr val="tx1"/>
                </a:solidFill>
                <a:latin typeface="Times New Roman" pitchFamily="18" charset="0"/>
              </a:defRPr>
            </a:lvl3pPr>
            <a:lvl4pPr marL="1600200" indent="-228600" defTabSz="971550">
              <a:spcBef>
                <a:spcPct val="20000"/>
              </a:spcBef>
              <a:buChar char="–"/>
              <a:defRPr sz="2000">
                <a:solidFill>
                  <a:schemeClr val="tx1"/>
                </a:solidFill>
                <a:latin typeface="Times New Roman" pitchFamily="18" charset="0"/>
              </a:defRPr>
            </a:lvl4pPr>
            <a:lvl5pPr marL="2057400" indent="-228600" defTabSz="971550">
              <a:spcBef>
                <a:spcPct val="20000"/>
              </a:spcBef>
              <a:buChar char="»"/>
              <a:defRPr sz="2000">
                <a:solidFill>
                  <a:schemeClr val="tx1"/>
                </a:solidFill>
                <a:latin typeface="Times New Roman" pitchFamily="18" charset="0"/>
              </a:defRPr>
            </a:lvl5pPr>
            <a:lvl6pPr marL="2514600" indent="-228600" defTabSz="97155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97155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97155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97155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pt-BR" altLang="pt-BR" b="1" i="1" dirty="0">
                <a:cs typeface="Times New Roman" pitchFamily="18" charset="0"/>
              </a:rPr>
              <a:t>DENTE-DE-LEÃO</a:t>
            </a:r>
            <a:r>
              <a:rPr lang="pt-BR" altLang="pt-BR" sz="2400" b="1" dirty="0">
                <a:latin typeface="Arial" charset="0"/>
                <a:cs typeface="Times New Roman" pitchFamily="18" charset="0"/>
              </a:rPr>
              <a:t> </a:t>
            </a:r>
          </a:p>
        </p:txBody>
      </p:sp>
      <p:sp>
        <p:nvSpPr>
          <p:cNvPr id="10255" name="Text Box 15"/>
          <p:cNvSpPr txBox="1">
            <a:spLocks noChangeArrowheads="1"/>
          </p:cNvSpPr>
          <p:nvPr/>
        </p:nvSpPr>
        <p:spPr bwMode="auto">
          <a:xfrm>
            <a:off x="323528" y="799931"/>
            <a:ext cx="8590012" cy="636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sz="2400">
                <a:solidFill>
                  <a:schemeClr val="bg1"/>
                </a:solidFill>
                <a:latin typeface="Arial" charset="0"/>
              </a:defRPr>
            </a:lvl1pPr>
            <a:lvl2pPr marL="571500">
              <a:defRPr sz="2400">
                <a:solidFill>
                  <a:schemeClr val="bg1"/>
                </a:solidFill>
                <a:latin typeface="Arial" charset="0"/>
              </a:defRPr>
            </a:lvl2pPr>
            <a:lvl3pPr>
              <a:defRPr sz="2400">
                <a:solidFill>
                  <a:schemeClr val="bg1"/>
                </a:solidFill>
                <a:latin typeface="Arial" charset="0"/>
              </a:defRPr>
            </a:lvl3pPr>
            <a:lvl4pPr>
              <a:defRPr sz="2400">
                <a:solidFill>
                  <a:schemeClr val="bg1"/>
                </a:solidFill>
                <a:latin typeface="Arial" charset="0"/>
              </a:defRPr>
            </a:lvl4pPr>
            <a:lvl5pPr>
              <a:defRPr sz="2400">
                <a:solidFill>
                  <a:schemeClr val="bg1"/>
                </a:solidFill>
                <a:latin typeface="Arial" charset="0"/>
              </a:defRPr>
            </a:lvl5pPr>
            <a:lvl6pPr eaLnBrk="0" fontAlgn="base" hangingPunct="0">
              <a:spcBef>
                <a:spcPct val="0"/>
              </a:spcBef>
              <a:spcAft>
                <a:spcPct val="0"/>
              </a:spcAft>
              <a:defRPr sz="2400">
                <a:solidFill>
                  <a:schemeClr val="bg1"/>
                </a:solidFill>
                <a:latin typeface="Arial" charset="0"/>
              </a:defRPr>
            </a:lvl6pPr>
            <a:lvl7pPr eaLnBrk="0" fontAlgn="base" hangingPunct="0">
              <a:spcBef>
                <a:spcPct val="0"/>
              </a:spcBef>
              <a:spcAft>
                <a:spcPct val="0"/>
              </a:spcAft>
              <a:defRPr sz="2400">
                <a:solidFill>
                  <a:schemeClr val="bg1"/>
                </a:solidFill>
                <a:latin typeface="Arial" charset="0"/>
              </a:defRPr>
            </a:lvl7pPr>
            <a:lvl8pPr eaLnBrk="0" fontAlgn="base" hangingPunct="0">
              <a:spcBef>
                <a:spcPct val="0"/>
              </a:spcBef>
              <a:spcAft>
                <a:spcPct val="0"/>
              </a:spcAft>
              <a:defRPr sz="2400">
                <a:solidFill>
                  <a:schemeClr val="bg1"/>
                </a:solidFill>
                <a:latin typeface="Arial" charset="0"/>
              </a:defRPr>
            </a:lvl8pPr>
            <a:lvl9pPr eaLnBrk="0" fontAlgn="base" hangingPunct="0">
              <a:spcBef>
                <a:spcPct val="0"/>
              </a:spcBef>
              <a:spcAft>
                <a:spcPct val="0"/>
              </a:spcAft>
              <a:defRPr sz="2400">
                <a:solidFill>
                  <a:schemeClr val="bg1"/>
                </a:solidFill>
                <a:latin typeface="Arial" charset="0"/>
              </a:defRPr>
            </a:lvl9pPr>
          </a:lstStyle>
          <a:p>
            <a:pPr>
              <a:spcAft>
                <a:spcPts val="500"/>
              </a:spcAft>
              <a:defRPr/>
            </a:pPr>
            <a:endParaRPr lang="pt-BR" altLang="pt-BR" sz="1400" b="1" dirty="0">
              <a:solidFill>
                <a:schemeClr val="tx1"/>
              </a:solidFill>
              <a:latin typeface="Times New Roman" pitchFamily="18" charset="0"/>
              <a:ea typeface="Arial Unicode MS" pitchFamily="34" charset="-128"/>
              <a:cs typeface="Times New Roman" panose="02020603050405020304" pitchFamily="18" charset="0"/>
            </a:endParaRPr>
          </a:p>
          <a:p>
            <a:pPr>
              <a:spcAft>
                <a:spcPts val="500"/>
              </a:spcAft>
              <a:defRPr/>
            </a:pPr>
            <a:endParaRPr lang="pt-BR" altLang="pt-BR" sz="1400" b="1" dirty="0" smtClean="0">
              <a:solidFill>
                <a:schemeClr val="tx1"/>
              </a:solidFill>
              <a:latin typeface="Times New Roman" pitchFamily="18" charset="0"/>
              <a:ea typeface="Arial Unicode MS" pitchFamily="34" charset="-128"/>
              <a:cs typeface="Times New Roman" panose="02020603050405020304" pitchFamily="18" charset="0"/>
            </a:endParaRPr>
          </a:p>
          <a:p>
            <a:pPr algn="ctr">
              <a:spcAft>
                <a:spcPts val="500"/>
              </a:spcAft>
              <a:defRPr/>
            </a:pPr>
            <a:r>
              <a:rPr lang="pt-BR" altLang="pt-BR" sz="1800" b="1" dirty="0" smtClean="0">
                <a:solidFill>
                  <a:schemeClr val="tx1"/>
                </a:solidFill>
                <a:latin typeface="Times New Roman" pitchFamily="18" charset="0"/>
                <a:ea typeface="Arial Unicode MS" pitchFamily="34" charset="-128"/>
                <a:cs typeface="Times New Roman" panose="02020603050405020304" pitchFamily="18" charset="0"/>
              </a:rPr>
              <a:t>Nome popular:</a:t>
            </a:r>
            <a:r>
              <a:rPr lang="pt-BR" altLang="pt-BR" sz="1800" dirty="0" smtClean="0">
                <a:solidFill>
                  <a:schemeClr val="tx1"/>
                </a:solidFill>
                <a:latin typeface="Times New Roman" pitchFamily="18" charset="0"/>
                <a:ea typeface="Arial Unicode MS" pitchFamily="34" charset="-128"/>
                <a:cs typeface="Times New Roman" panose="02020603050405020304" pitchFamily="18" charset="0"/>
              </a:rPr>
              <a:t> Dente-de-leão</a:t>
            </a:r>
          </a:p>
          <a:p>
            <a:pPr algn="ctr">
              <a:spcAft>
                <a:spcPts val="500"/>
              </a:spcAft>
              <a:defRPr/>
            </a:pPr>
            <a:endParaRPr lang="pt-BR" altLang="pt-BR" sz="1800" dirty="0">
              <a:solidFill>
                <a:schemeClr val="tx1"/>
              </a:solidFill>
              <a:latin typeface="Times New Roman" pitchFamily="18" charset="0"/>
              <a:ea typeface="Arial Unicode MS" pitchFamily="34" charset="-128"/>
              <a:cs typeface="Times New Roman" panose="02020603050405020304" pitchFamily="18" charset="0"/>
            </a:endParaRPr>
          </a:p>
          <a:p>
            <a:pPr algn="ctr">
              <a:spcAft>
                <a:spcPts val="500"/>
              </a:spcAft>
              <a:defRPr/>
            </a:pPr>
            <a:endParaRPr lang="pt-BR" altLang="pt-BR" sz="1800" dirty="0" smtClean="0">
              <a:solidFill>
                <a:schemeClr val="tx1"/>
              </a:solidFill>
              <a:latin typeface="Times New Roman" pitchFamily="18" charset="0"/>
              <a:ea typeface="Arial Unicode MS" pitchFamily="34" charset="-128"/>
              <a:cs typeface="Times New Roman" panose="02020603050405020304" pitchFamily="18" charset="0"/>
            </a:endParaRPr>
          </a:p>
          <a:p>
            <a:pPr>
              <a:spcAft>
                <a:spcPts val="500"/>
              </a:spcAft>
              <a:defRPr/>
            </a:pPr>
            <a:endParaRPr lang="pt-BR" altLang="pt-BR" sz="1400" dirty="0" smtClean="0">
              <a:solidFill>
                <a:schemeClr val="tx1"/>
              </a:solidFill>
              <a:latin typeface="Times New Roman" pitchFamily="18" charset="0"/>
              <a:ea typeface="Arial Unicode MS" pitchFamily="34" charset="-128"/>
              <a:cs typeface="Times New Roman" panose="02020603050405020304" pitchFamily="18" charset="0"/>
            </a:endParaRPr>
          </a:p>
          <a:p>
            <a:pPr>
              <a:spcAft>
                <a:spcPts val="500"/>
              </a:spcAft>
              <a:defRPr/>
            </a:pPr>
            <a:r>
              <a:rPr lang="pt-BR" altLang="pt-BR" b="1" dirty="0" smtClean="0">
                <a:solidFill>
                  <a:schemeClr val="tx1"/>
                </a:solidFill>
                <a:latin typeface="Times New Roman" pitchFamily="18" charset="0"/>
                <a:ea typeface="Arial Unicode MS" pitchFamily="34" charset="-128"/>
                <a:cs typeface="Times New Roman" panose="02020603050405020304" pitchFamily="18" charset="0"/>
              </a:rPr>
              <a:t>Indicações: </a:t>
            </a:r>
            <a:r>
              <a:rPr lang="pt-BR" altLang="pt-BR" dirty="0" err="1" smtClean="0">
                <a:solidFill>
                  <a:schemeClr val="tx1"/>
                </a:solidFill>
                <a:latin typeface="Times New Roman" pitchFamily="18" charset="0"/>
                <a:ea typeface="Arial Unicode MS" pitchFamily="34" charset="-128"/>
                <a:cs typeface="Times New Roman" panose="02020603050405020304" pitchFamily="18" charset="0"/>
              </a:rPr>
              <a:t>antidiarréica</a:t>
            </a:r>
            <a:r>
              <a:rPr lang="pt-BR" altLang="pt-BR" dirty="0" smtClean="0">
                <a:solidFill>
                  <a:schemeClr val="tx1"/>
                </a:solidFill>
                <a:latin typeface="Times New Roman" pitchFamily="18" charset="0"/>
                <a:ea typeface="Arial Unicode MS" pitchFamily="34" charset="-128"/>
                <a:cs typeface="Times New Roman" panose="02020603050405020304" pitchFamily="18" charset="0"/>
              </a:rPr>
              <a:t>, anti-hemorrágica, anti-hipertensiva, anti-inflamatória,,, bactericida, </a:t>
            </a:r>
            <a:r>
              <a:rPr lang="pt-BR" altLang="pt-BR" dirty="0" err="1" smtClean="0">
                <a:solidFill>
                  <a:schemeClr val="tx1"/>
                </a:solidFill>
                <a:latin typeface="Times New Roman" pitchFamily="18" charset="0"/>
                <a:ea typeface="Arial Unicode MS" pitchFamily="34" charset="-128"/>
                <a:cs typeface="Times New Roman" panose="02020603050405020304" pitchFamily="18" charset="0"/>
              </a:rPr>
              <a:t>carminativa</a:t>
            </a:r>
            <a:r>
              <a:rPr lang="pt-BR" altLang="pt-BR" dirty="0" smtClean="0">
                <a:solidFill>
                  <a:schemeClr val="tx1"/>
                </a:solidFill>
                <a:latin typeface="Times New Roman" pitchFamily="18" charset="0"/>
                <a:ea typeface="Arial Unicode MS" pitchFamily="34" charset="-128"/>
                <a:cs typeface="Times New Roman" panose="02020603050405020304" pitchFamily="18" charset="0"/>
              </a:rPr>
              <a:t>, depurativas, diurética, digestiva, estimulante, expectorante,, problemas do fígado, </a:t>
            </a:r>
            <a:r>
              <a:rPr lang="pt-BR" altLang="pt-BR" dirty="0" smtClean="0">
                <a:solidFill>
                  <a:schemeClr val="tx1"/>
                </a:solidFill>
                <a:latin typeface="Times New Roman" pitchFamily="18" charset="0"/>
                <a:cs typeface="Times New Roman" pitchFamily="18" charset="0"/>
              </a:rPr>
              <a:t>Alivia escamações, irritações e vermelhidões na pele; combate ácido úrico, anemias, baixa produção de leite por lactantes, entre outros benefícios. </a:t>
            </a:r>
            <a:endParaRPr lang="pt-BR" altLang="pt-BR" sz="1800" dirty="0" smtClean="0">
              <a:solidFill>
                <a:schemeClr val="tx1"/>
              </a:solidFill>
              <a:latin typeface="Times New Roman" pitchFamily="18" charset="0"/>
              <a:cs typeface="Times New Roman" pitchFamily="18" charset="0"/>
            </a:endParaRPr>
          </a:p>
          <a:p>
            <a:pPr algn="just">
              <a:spcAft>
                <a:spcPts val="500"/>
              </a:spcAft>
              <a:buFont typeface="Arial" charset="0"/>
              <a:buNone/>
            </a:pPr>
            <a:r>
              <a:rPr lang="pt-BR" altLang="pt-BR"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t>Outros </a:t>
            </a:r>
            <a:r>
              <a:rPr lang="pt-BR" altLang="pt-BR" b="1" dirty="0">
                <a:solidFill>
                  <a:schemeClr val="tx1"/>
                </a:solidFill>
                <a:latin typeface="Times New Roman" panose="02020603050405020304" pitchFamily="18" charset="0"/>
                <a:ea typeface="Arial Unicode MS" pitchFamily="34" charset="-128"/>
                <a:cs typeface="Times New Roman" panose="02020603050405020304" pitchFamily="18" charset="0"/>
              </a:rPr>
              <a:t>usos: </a:t>
            </a:r>
            <a:r>
              <a:rPr lang="pt-BR" altLang="pt-BR" dirty="0">
                <a:solidFill>
                  <a:schemeClr val="tx1"/>
                </a:solidFill>
                <a:latin typeface="Times New Roman" panose="02020603050405020304" pitchFamily="18" charset="0"/>
                <a:ea typeface="Arial Unicode MS" pitchFamily="34" charset="-128"/>
                <a:cs typeface="Times New Roman" panose="02020603050405020304" pitchFamily="18" charset="0"/>
              </a:rPr>
              <a:t>em saladas e </a:t>
            </a:r>
            <a:r>
              <a:rPr lang="pt-BR" altLang="pt-BR" dirty="0" smtClean="0">
                <a:solidFill>
                  <a:schemeClr val="tx1"/>
                </a:solidFill>
                <a:latin typeface="Times New Roman" panose="02020603050405020304" pitchFamily="18" charset="0"/>
                <a:ea typeface="Arial Unicode MS" pitchFamily="34" charset="-128"/>
                <a:cs typeface="Times New Roman" panose="02020603050405020304" pitchFamily="18" charset="0"/>
              </a:rPr>
              <a:t>sucos verdes</a:t>
            </a:r>
            <a:endParaRPr lang="pt-BR" altLang="pt-BR" dirty="0">
              <a:solidFill>
                <a:schemeClr val="tx1"/>
              </a:solidFill>
              <a:latin typeface="Times New Roman" panose="02020603050405020304" pitchFamily="18" charset="0"/>
              <a:ea typeface="Arial Unicode MS" pitchFamily="34" charset="-128"/>
              <a:cs typeface="Times New Roman" panose="02020603050405020304" pitchFamily="18" charset="0"/>
            </a:endParaRPr>
          </a:p>
          <a:p>
            <a:pPr algn="just">
              <a:spcAft>
                <a:spcPts val="500"/>
              </a:spcAft>
              <a:buFont typeface="Arial" charset="0"/>
              <a:buNone/>
            </a:pPr>
            <a:r>
              <a:rPr lang="pt-BR" altLang="pt-BR" sz="2000" b="1" dirty="0">
                <a:solidFill>
                  <a:schemeClr val="tx1"/>
                </a:solidFill>
                <a:latin typeface="Times New Roman" panose="02020603050405020304" pitchFamily="18" charset="0"/>
                <a:ea typeface="Arial Unicode MS" pitchFamily="34" charset="-128"/>
                <a:cs typeface="Times New Roman" panose="02020603050405020304" pitchFamily="18" charset="0"/>
              </a:rPr>
              <a:t>Toxicologia</a:t>
            </a:r>
            <a:r>
              <a:rPr lang="pt-BR" altLang="pt-BR" sz="2000" dirty="0">
                <a:solidFill>
                  <a:schemeClr val="tx1"/>
                </a:solidFill>
                <a:latin typeface="Times New Roman" panose="02020603050405020304" pitchFamily="18" charset="0"/>
                <a:ea typeface="Arial Unicode MS" pitchFamily="34" charset="-128"/>
                <a:cs typeface="Times New Roman" panose="02020603050405020304" pitchFamily="18" charset="0"/>
              </a:rPr>
              <a:t>: sem referências</a:t>
            </a:r>
          </a:p>
          <a:p>
            <a:pPr algn="just">
              <a:spcAft>
                <a:spcPts val="500"/>
              </a:spcAft>
              <a:buFont typeface="Arial" charset="0"/>
              <a:buNone/>
            </a:pPr>
            <a:r>
              <a:rPr lang="pt-BR" altLang="pt-BR" sz="1800" b="1" dirty="0">
                <a:solidFill>
                  <a:schemeClr val="tx1"/>
                </a:solidFill>
                <a:latin typeface="Times New Roman" panose="02020603050405020304" pitchFamily="18" charset="0"/>
                <a:ea typeface="Arial Unicode MS" pitchFamily="34" charset="-128"/>
                <a:cs typeface="Times New Roman" panose="02020603050405020304" pitchFamily="18" charset="0"/>
              </a:rPr>
              <a:t> </a:t>
            </a:r>
            <a:r>
              <a:rPr lang="pt-BR" altLang="pt-BR" sz="2000" b="1" i="1" dirty="0" smtClean="0">
                <a:solidFill>
                  <a:schemeClr val="tx1"/>
                </a:solidFill>
                <a:latin typeface="Times New Roman" panose="02020603050405020304" pitchFamily="18" charset="0"/>
                <a:ea typeface="Arial Unicode MS" pitchFamily="34" charset="-128"/>
                <a:cs typeface="Times New Roman" panose="02020603050405020304" pitchFamily="18" charset="0"/>
              </a:rPr>
              <a:t>Chá </a:t>
            </a:r>
            <a:r>
              <a:rPr lang="pt-BR" altLang="pt-BR" sz="2000" b="1" i="1" dirty="0">
                <a:solidFill>
                  <a:schemeClr val="tx1"/>
                </a:solidFill>
                <a:latin typeface="Times New Roman" panose="02020603050405020304" pitchFamily="18" charset="0"/>
                <a:ea typeface="Arial Unicode MS" pitchFamily="34" charset="-128"/>
                <a:cs typeface="Times New Roman" panose="02020603050405020304" pitchFamily="18" charset="0"/>
              </a:rPr>
              <a:t>para </a:t>
            </a:r>
            <a:r>
              <a:rPr lang="pt-BR" altLang="pt-BR" sz="2000" b="1" i="1" dirty="0" smtClean="0">
                <a:solidFill>
                  <a:schemeClr val="tx1"/>
                </a:solidFill>
                <a:latin typeface="Times New Roman" panose="02020603050405020304" pitchFamily="18" charset="0"/>
                <a:ea typeface="Arial Unicode MS" pitchFamily="34" charset="-128"/>
                <a:cs typeface="Times New Roman" panose="02020603050405020304" pitchFamily="18" charset="0"/>
              </a:rPr>
              <a:t>hipoglicemia</a:t>
            </a:r>
            <a:endParaRPr lang="pt-BR" altLang="pt-BR" sz="2000" b="1" dirty="0">
              <a:solidFill>
                <a:schemeClr val="tx1"/>
              </a:solidFill>
              <a:latin typeface="Times New Roman" panose="02020603050405020304" pitchFamily="18" charset="0"/>
              <a:ea typeface="Arial Unicode MS" pitchFamily="34" charset="-128"/>
              <a:cs typeface="Times New Roman" panose="02020603050405020304" pitchFamily="18" charset="0"/>
            </a:endParaRPr>
          </a:p>
          <a:p>
            <a:pPr algn="just">
              <a:spcAft>
                <a:spcPts val="500"/>
              </a:spcAft>
              <a:buFont typeface="Arial" charset="0"/>
              <a:buNone/>
            </a:pPr>
            <a:r>
              <a:rPr lang="pt-BR" altLang="pt-BR" sz="2000" dirty="0">
                <a:solidFill>
                  <a:schemeClr val="tx1"/>
                </a:solidFill>
                <a:latin typeface="Times New Roman" panose="02020603050405020304" pitchFamily="18" charset="0"/>
                <a:ea typeface="Arial Unicode MS" pitchFamily="34" charset="-128"/>
                <a:cs typeface="Times New Roman" panose="02020603050405020304" pitchFamily="18" charset="0"/>
              </a:rPr>
              <a:t>Preparo e dosagem: ferver 1 punhado de alcaçuz e 1 punhado de dente-de-leão em </a:t>
            </a:r>
            <a:r>
              <a:rPr lang="pt-BR" altLang="pt-BR" sz="20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½ litro </a:t>
            </a:r>
            <a:r>
              <a:rPr lang="pt-BR" altLang="pt-BR" sz="2000" dirty="0">
                <a:solidFill>
                  <a:schemeClr val="tx1"/>
                </a:solidFill>
                <a:latin typeface="Times New Roman" panose="02020603050405020304" pitchFamily="18" charset="0"/>
                <a:ea typeface="Arial Unicode MS" pitchFamily="34" charset="-128"/>
                <a:cs typeface="Times New Roman" panose="02020603050405020304" pitchFamily="18" charset="0"/>
              </a:rPr>
              <a:t>de água durante 15 minutos. Coar e tomar 1 xícara (chá) 3 vezes ao dia.</a:t>
            </a:r>
          </a:p>
          <a:p>
            <a:pPr>
              <a:spcAft>
                <a:spcPts val="500"/>
              </a:spcAft>
              <a:defRPr/>
            </a:pPr>
            <a:endParaRPr lang="pt-BR" altLang="pt-BR" sz="1800" dirty="0" smtClean="0">
              <a:solidFill>
                <a:schemeClr val="tx1"/>
              </a:solidFill>
              <a:latin typeface="Times New Roman" pitchFamily="18" charset="0"/>
              <a:ea typeface="Arial Unicode MS" pitchFamily="34" charset="-128"/>
              <a:cs typeface="Times New Roman" panose="02020603050405020304" pitchFamily="18" charset="0"/>
            </a:endParaRPr>
          </a:p>
        </p:txBody>
      </p:sp>
      <p:pic>
        <p:nvPicPr>
          <p:cNvPr id="25602" name="Picture 2" descr="Resultado de imagem para dente de leao"/>
          <p:cNvPicPr>
            <a:picLocks noChangeAspect="1" noChangeArrowheads="1"/>
          </p:cNvPicPr>
          <p:nvPr/>
        </p:nvPicPr>
        <p:blipFill rotWithShape="1">
          <a:blip r:embed="rId2">
            <a:extLst>
              <a:ext uri="{28A0092B-C50C-407E-A947-70E740481C1C}">
                <a14:useLocalDpi xmlns:a14="http://schemas.microsoft.com/office/drawing/2010/main" val="0"/>
              </a:ext>
            </a:extLst>
          </a:blip>
          <a:srcRect l="22898"/>
          <a:stretch/>
        </p:blipFill>
        <p:spPr bwMode="auto">
          <a:xfrm>
            <a:off x="316083" y="221782"/>
            <a:ext cx="2671741" cy="212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10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250"/>
                                        </p:tgtEl>
                                        <p:attrNameLst>
                                          <p:attrName>style.visibility</p:attrName>
                                        </p:attrNameLst>
                                      </p:cBhvr>
                                      <p:to>
                                        <p:strVal val="visible"/>
                                      </p:to>
                                    </p:set>
                                    <p:anim to="" calcmode="lin" valueType="num">
                                      <p:cBhvr>
                                        <p:cTn id="7" dur="1" fill="hold"/>
                                        <p:tgtEl>
                                          <p:spTgt spid="1025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255"/>
                                        </p:tgtEl>
                                        <p:attrNameLst>
                                          <p:attrName>style.visibility</p:attrName>
                                        </p:attrNameLst>
                                      </p:cBhvr>
                                      <p:to>
                                        <p:strVal val="visible"/>
                                      </p:to>
                                    </p:set>
                                    <p:anim to="" calcmode="lin" valueType="num">
                                      <p:cBhvr>
                                        <p:cTn id="12" dur="1" fill="hold"/>
                                        <p:tgtEl>
                                          <p:spTgt spid="102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utoUpdateAnimBg="0"/>
      <p:bldP spid="1025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70"/>
          <p:cNvSpPr txBox="1">
            <a:spLocks noChangeArrowheads="1"/>
          </p:cNvSpPr>
          <p:nvPr/>
        </p:nvSpPr>
        <p:spPr bwMode="auto">
          <a:xfrm>
            <a:off x="971600" y="90488"/>
            <a:ext cx="3586162" cy="585788"/>
          </a:xfrm>
          <a:prstGeom prst="rect">
            <a:avLst/>
          </a:prstGeom>
          <a:noFill/>
          <a:ln w="12700" cap="sq">
            <a:noFill/>
            <a:miter lim="800000"/>
            <a:headEnd type="none" w="sm" len="sm"/>
            <a:tailEnd type="none" w="sm" len="sm"/>
          </a:ln>
          <a:effectLst/>
        </p:spPr>
        <p:txBody>
          <a:bodyPr lIns="97251" tIns="48625" rIns="97251" bIns="48625">
            <a:spAutoFit/>
          </a:bodyPr>
          <a:lstStyle>
            <a:lvl1pPr defTabSz="971550">
              <a:defRPr sz="2400">
                <a:solidFill>
                  <a:schemeClr val="bg1"/>
                </a:solidFill>
                <a:latin typeface="Arial" charset="0"/>
              </a:defRPr>
            </a:lvl1pPr>
            <a:lvl2pPr marL="742950" indent="-285750" defTabSz="971550">
              <a:defRPr sz="2400">
                <a:solidFill>
                  <a:schemeClr val="bg1"/>
                </a:solidFill>
                <a:latin typeface="Arial" charset="0"/>
              </a:defRPr>
            </a:lvl2pPr>
            <a:lvl3pPr marL="1143000" indent="-228600" defTabSz="971550">
              <a:defRPr sz="2400">
                <a:solidFill>
                  <a:schemeClr val="bg1"/>
                </a:solidFill>
                <a:latin typeface="Arial" charset="0"/>
              </a:defRPr>
            </a:lvl3pPr>
            <a:lvl4pPr marL="1600200" indent="-228600" defTabSz="971550">
              <a:defRPr sz="2400">
                <a:solidFill>
                  <a:schemeClr val="bg1"/>
                </a:solidFill>
                <a:latin typeface="Arial" charset="0"/>
              </a:defRPr>
            </a:lvl4pPr>
            <a:lvl5pPr marL="2057400" indent="-228600" defTabSz="971550">
              <a:defRPr sz="2400">
                <a:solidFill>
                  <a:schemeClr val="bg1"/>
                </a:solidFill>
                <a:latin typeface="Arial" charset="0"/>
              </a:defRPr>
            </a:lvl5pPr>
            <a:lvl6pPr marL="2514600" indent="-228600" defTabSz="971550" eaLnBrk="0" fontAlgn="base" hangingPunct="0">
              <a:spcBef>
                <a:spcPct val="0"/>
              </a:spcBef>
              <a:spcAft>
                <a:spcPct val="0"/>
              </a:spcAft>
              <a:defRPr sz="2400">
                <a:solidFill>
                  <a:schemeClr val="bg1"/>
                </a:solidFill>
                <a:latin typeface="Arial" charset="0"/>
              </a:defRPr>
            </a:lvl6pPr>
            <a:lvl7pPr marL="2971800" indent="-228600" defTabSz="971550" eaLnBrk="0" fontAlgn="base" hangingPunct="0">
              <a:spcBef>
                <a:spcPct val="0"/>
              </a:spcBef>
              <a:spcAft>
                <a:spcPct val="0"/>
              </a:spcAft>
              <a:defRPr sz="2400">
                <a:solidFill>
                  <a:schemeClr val="bg1"/>
                </a:solidFill>
                <a:latin typeface="Arial" charset="0"/>
              </a:defRPr>
            </a:lvl7pPr>
            <a:lvl8pPr marL="3429000" indent="-228600" defTabSz="971550" eaLnBrk="0" fontAlgn="base" hangingPunct="0">
              <a:spcBef>
                <a:spcPct val="0"/>
              </a:spcBef>
              <a:spcAft>
                <a:spcPct val="0"/>
              </a:spcAft>
              <a:defRPr sz="2400">
                <a:solidFill>
                  <a:schemeClr val="bg1"/>
                </a:solidFill>
                <a:latin typeface="Arial" charset="0"/>
              </a:defRPr>
            </a:lvl8pPr>
            <a:lvl9pPr marL="3886200" indent="-228600" defTabSz="971550" eaLnBrk="0" fontAlgn="base" hangingPunct="0">
              <a:spcBef>
                <a:spcPct val="0"/>
              </a:spcBef>
              <a:spcAft>
                <a:spcPct val="0"/>
              </a:spcAft>
              <a:defRPr sz="2400">
                <a:solidFill>
                  <a:schemeClr val="bg1"/>
                </a:solidFill>
                <a:latin typeface="Arial" charset="0"/>
              </a:defRPr>
            </a:lvl9pPr>
          </a:lstStyle>
          <a:p>
            <a:pPr algn="ctr">
              <a:defRPr/>
            </a:pPr>
            <a:r>
              <a:rPr lang="pt-BR" altLang="pt-BR" sz="3200" b="1" i="1" dirty="0" smtClean="0">
                <a:solidFill>
                  <a:schemeClr val="tx1"/>
                </a:solidFill>
                <a:latin typeface="Times New Roman" pitchFamily="18" charset="0"/>
                <a:cs typeface="Times New Roman" pitchFamily="18" charset="0"/>
              </a:rPr>
              <a:t>ERVA-BALEEIRA</a:t>
            </a:r>
            <a:r>
              <a:rPr lang="pt-BR" altLang="pt-BR" sz="3200" b="1" i="1" dirty="0" smtClean="0">
                <a:solidFill>
                  <a:schemeClr val="tx1"/>
                </a:solidFill>
              </a:rPr>
              <a:t> </a:t>
            </a:r>
          </a:p>
        </p:txBody>
      </p:sp>
      <p:sp>
        <p:nvSpPr>
          <p:cNvPr id="9" name="Text Box 6"/>
          <p:cNvSpPr txBox="1">
            <a:spLocks noChangeArrowheads="1"/>
          </p:cNvSpPr>
          <p:nvPr/>
        </p:nvSpPr>
        <p:spPr bwMode="auto">
          <a:xfrm>
            <a:off x="539552" y="585788"/>
            <a:ext cx="8064896" cy="57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itchFamily="18" charset="0"/>
              </a:defRPr>
            </a:lvl1pPr>
            <a:lvl2pPr marL="381000" indent="-38100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algn="just">
              <a:spcBef>
                <a:spcPct val="0"/>
              </a:spcBef>
              <a:spcAft>
                <a:spcPts val="500"/>
              </a:spcAft>
              <a:buClr>
                <a:schemeClr val="bg1"/>
              </a:buClr>
              <a:buFont typeface="Arial" charset="0"/>
              <a:buNone/>
            </a:pPr>
            <a:r>
              <a:rPr lang="pt-BR" altLang="pt-BR" sz="1800" b="1" dirty="0" smtClean="0">
                <a:ea typeface="Arial Unicode MS" pitchFamily="34" charset="-128"/>
                <a:cs typeface="Arial Unicode MS" pitchFamily="34" charset="-128"/>
              </a:rPr>
              <a:t>Nome popular:</a:t>
            </a:r>
            <a:r>
              <a:rPr lang="pt-BR" altLang="pt-BR" sz="1800" dirty="0" smtClean="0">
                <a:ea typeface="Arial Unicode MS" pitchFamily="34" charset="-128"/>
                <a:cs typeface="Arial Unicode MS" pitchFamily="34" charset="-128"/>
              </a:rPr>
              <a:t> </a:t>
            </a:r>
            <a:r>
              <a:rPr lang="pt-BR" altLang="pt-BR" sz="1800" dirty="0">
                <a:ea typeface="Arial Unicode MS" pitchFamily="34" charset="-128"/>
                <a:cs typeface="Arial Unicode MS" pitchFamily="34" charset="-128"/>
              </a:rPr>
              <a:t>erva-preta, Maria-milagrosa </a:t>
            </a:r>
            <a:endParaRPr lang="pt-BR" altLang="pt-BR" sz="1800" dirty="0" smtClean="0">
              <a:ea typeface="Arial Unicode MS" pitchFamily="34" charset="-128"/>
              <a:cs typeface="Arial Unicode MS" pitchFamily="34" charset="-128"/>
            </a:endParaRPr>
          </a:p>
          <a:p>
            <a:pPr lvl="1" algn="just">
              <a:spcBef>
                <a:spcPct val="0"/>
              </a:spcBef>
              <a:spcAft>
                <a:spcPts val="500"/>
              </a:spcAft>
              <a:buClr>
                <a:schemeClr val="bg1"/>
              </a:buClr>
              <a:buFont typeface="Arial" charset="0"/>
              <a:buNone/>
            </a:pPr>
            <a:r>
              <a:rPr lang="pt-BR" altLang="pt-BR" sz="1800" b="1" dirty="0" smtClean="0">
                <a:ea typeface="Arial Unicode MS" pitchFamily="34" charset="-128"/>
                <a:cs typeface="Arial Unicode MS" pitchFamily="34" charset="-128"/>
              </a:rPr>
              <a:t>Indicações</a:t>
            </a:r>
            <a:r>
              <a:rPr lang="pt-BR" altLang="pt-BR" sz="1800" b="1" dirty="0">
                <a:ea typeface="Arial Unicode MS" pitchFamily="34" charset="-128"/>
                <a:cs typeface="Arial Unicode MS" pitchFamily="34" charset="-128"/>
              </a:rPr>
              <a:t>: </a:t>
            </a:r>
            <a:r>
              <a:rPr lang="pt-BR" altLang="pt-BR" sz="1800" dirty="0">
                <a:ea typeface="Arial Unicode MS" pitchFamily="34" charset="-128"/>
                <a:cs typeface="Arial Unicode MS" pitchFamily="34" charset="-128"/>
              </a:rPr>
              <a:t>analgésica, </a:t>
            </a:r>
            <a:r>
              <a:rPr lang="pt-BR" altLang="pt-BR" sz="1800" dirty="0" smtClean="0">
                <a:ea typeface="Arial Unicode MS" pitchFamily="34" charset="-128"/>
                <a:cs typeface="Arial Unicode MS" pitchFamily="34" charset="-128"/>
              </a:rPr>
              <a:t>anti-inflamatória </a:t>
            </a:r>
            <a:r>
              <a:rPr lang="pt-BR" altLang="pt-BR" sz="1800" dirty="0">
                <a:ea typeface="Arial Unicode MS" pitchFamily="34" charset="-128"/>
                <a:cs typeface="Arial Unicode MS" pitchFamily="34" charset="-128"/>
              </a:rPr>
              <a:t>e tônica. </a:t>
            </a:r>
            <a:endParaRPr lang="pt-BR" altLang="pt-BR" sz="1800" dirty="0" smtClean="0">
              <a:ea typeface="Arial Unicode MS" pitchFamily="34" charset="-128"/>
              <a:cs typeface="Arial Unicode MS" pitchFamily="34" charset="-128"/>
            </a:endParaRPr>
          </a:p>
          <a:p>
            <a:pPr lvl="1" algn="just">
              <a:spcBef>
                <a:spcPct val="0"/>
              </a:spcBef>
              <a:spcAft>
                <a:spcPts val="500"/>
              </a:spcAft>
              <a:buClr>
                <a:schemeClr val="bg1"/>
              </a:buClr>
              <a:buFont typeface="Arial" charset="0"/>
              <a:buNone/>
            </a:pPr>
            <a:r>
              <a:rPr lang="pt-BR" altLang="pt-BR" sz="1800" dirty="0" smtClean="0">
                <a:ea typeface="Arial Unicode MS" pitchFamily="34" charset="-128"/>
                <a:cs typeface="Arial Unicode MS" pitchFamily="34" charset="-128"/>
              </a:rPr>
              <a:t>Combate </a:t>
            </a:r>
            <a:r>
              <a:rPr lang="pt-BR" altLang="pt-BR" sz="1800" dirty="0">
                <a:ea typeface="Arial Unicode MS" pitchFamily="34" charset="-128"/>
                <a:cs typeface="Arial Unicode MS" pitchFamily="34" charset="-128"/>
              </a:rPr>
              <a:t>reumatismo, artrite </a:t>
            </a:r>
            <a:r>
              <a:rPr lang="pt-BR" altLang="pt-BR" sz="1800" dirty="0" err="1">
                <a:ea typeface="Arial Unicode MS" pitchFamily="34" charset="-128"/>
                <a:cs typeface="Arial Unicode MS" pitchFamily="34" charset="-128"/>
              </a:rPr>
              <a:t>reumatóide</a:t>
            </a:r>
            <a:r>
              <a:rPr lang="pt-BR" altLang="pt-BR" sz="1800" dirty="0">
                <a:ea typeface="Arial Unicode MS" pitchFamily="34" charset="-128"/>
                <a:cs typeface="Arial Unicode MS" pitchFamily="34" charset="-128"/>
              </a:rPr>
              <a:t>, dores musculares </a:t>
            </a:r>
            <a:endParaRPr lang="pt-BR" altLang="pt-BR" sz="1800" dirty="0" smtClean="0">
              <a:ea typeface="Arial Unicode MS" pitchFamily="34" charset="-128"/>
              <a:cs typeface="Arial Unicode MS" pitchFamily="34" charset="-128"/>
            </a:endParaRPr>
          </a:p>
          <a:p>
            <a:pPr lvl="1" algn="just">
              <a:spcBef>
                <a:spcPct val="0"/>
              </a:spcBef>
              <a:spcAft>
                <a:spcPts val="500"/>
              </a:spcAft>
              <a:buClr>
                <a:schemeClr val="bg1"/>
              </a:buClr>
              <a:buFont typeface="Arial" charset="0"/>
              <a:buNone/>
            </a:pPr>
            <a:r>
              <a:rPr lang="pt-BR" altLang="pt-BR" sz="1800" dirty="0" smtClean="0">
                <a:ea typeface="Arial Unicode MS" pitchFamily="34" charset="-128"/>
                <a:cs typeface="Arial Unicode MS" pitchFamily="34" charset="-128"/>
              </a:rPr>
              <a:t>e </a:t>
            </a:r>
            <a:r>
              <a:rPr lang="pt-BR" altLang="pt-BR" sz="1800" dirty="0">
                <a:ea typeface="Arial Unicode MS" pitchFamily="34" charset="-128"/>
                <a:cs typeface="Arial Unicode MS" pitchFamily="34" charset="-128"/>
              </a:rPr>
              <a:t>da coluna, nevralgias, </a:t>
            </a:r>
            <a:r>
              <a:rPr lang="pt-BR" altLang="pt-BR" sz="1800" dirty="0" err="1">
                <a:ea typeface="Arial Unicode MS" pitchFamily="34" charset="-128"/>
                <a:cs typeface="Arial Unicode MS" pitchFamily="34" charset="-128"/>
              </a:rPr>
              <a:t>prostatites</a:t>
            </a:r>
            <a:r>
              <a:rPr lang="pt-BR" altLang="pt-BR" sz="1800" dirty="0">
                <a:ea typeface="Arial Unicode MS" pitchFamily="34" charset="-128"/>
                <a:cs typeface="Arial Unicode MS" pitchFamily="34" charset="-128"/>
              </a:rPr>
              <a:t> e contusões.</a:t>
            </a:r>
          </a:p>
          <a:p>
            <a:pPr lvl="1" algn="just">
              <a:spcBef>
                <a:spcPct val="0"/>
              </a:spcBef>
              <a:spcAft>
                <a:spcPts val="500"/>
              </a:spcAft>
              <a:buClr>
                <a:schemeClr val="bg1"/>
              </a:buClr>
              <a:buFont typeface="Arial" charset="0"/>
              <a:buNone/>
            </a:pPr>
            <a:r>
              <a:rPr lang="pt-BR" altLang="pt-BR" sz="1800" b="1" dirty="0">
                <a:ea typeface="Arial Unicode MS" pitchFamily="34" charset="-128"/>
                <a:cs typeface="Arial Unicode MS" pitchFamily="34" charset="-128"/>
              </a:rPr>
              <a:t>Parte usada: </a:t>
            </a:r>
            <a:r>
              <a:rPr lang="pt-BR" altLang="pt-BR" sz="1800" dirty="0">
                <a:ea typeface="Arial Unicode MS" pitchFamily="34" charset="-128"/>
                <a:cs typeface="Arial Unicode MS" pitchFamily="34" charset="-128"/>
              </a:rPr>
              <a:t>folhas.</a:t>
            </a:r>
          </a:p>
          <a:p>
            <a:pPr lvl="1" algn="just">
              <a:spcBef>
                <a:spcPct val="0"/>
              </a:spcBef>
              <a:spcAft>
                <a:spcPts val="500"/>
              </a:spcAft>
              <a:buClr>
                <a:schemeClr val="bg1"/>
              </a:buClr>
              <a:buFont typeface="Arial" charset="0"/>
              <a:buNone/>
            </a:pPr>
            <a:r>
              <a:rPr lang="pt-BR" altLang="pt-BR" sz="1800" b="1" dirty="0">
                <a:ea typeface="Arial Unicode MS" pitchFamily="34" charset="-128"/>
                <a:cs typeface="Arial Unicode MS" pitchFamily="34" charset="-128"/>
              </a:rPr>
              <a:t>Outros usos: </a:t>
            </a:r>
            <a:r>
              <a:rPr lang="pt-BR" altLang="pt-BR" sz="1800" dirty="0">
                <a:ea typeface="Arial Unicode MS" pitchFamily="34" charset="-128"/>
                <a:cs typeface="Arial Unicode MS" pitchFamily="34" charset="-128"/>
              </a:rPr>
              <a:t>na forma de pomada, extrato ou folhas maceradas para curar ferimentos provocados por acidentes com peixes nas pescarias; na forma de bochechos para aliviar dores de dente e tratar inflamações bucais. Era costume nas cidades do interior usar as espigas floridas para varrer os fornos de barros antes de se fazer um assado</a:t>
            </a:r>
            <a:r>
              <a:rPr lang="pt-BR" altLang="pt-BR" sz="1800" dirty="0" smtClean="0">
                <a:ea typeface="Arial Unicode MS" pitchFamily="34" charset="-128"/>
                <a:cs typeface="Arial Unicode MS" pitchFamily="34" charset="-128"/>
              </a:rPr>
              <a:t>.</a:t>
            </a:r>
          </a:p>
          <a:p>
            <a:pPr marL="0" indent="0">
              <a:spcAft>
                <a:spcPts val="500"/>
              </a:spcAft>
              <a:buNone/>
              <a:defRPr/>
            </a:pPr>
            <a:r>
              <a:rPr lang="pt-BR" altLang="pt-BR" sz="1800" i="1" dirty="0" smtClean="0">
                <a:ea typeface="Arial Unicode MS" pitchFamily="34" charset="-128"/>
                <a:cs typeface="Arial Unicode MS" pitchFamily="34" charset="-128"/>
              </a:rPr>
              <a:t>Pomada </a:t>
            </a:r>
            <a:r>
              <a:rPr lang="pt-BR" altLang="pt-BR" sz="1800" i="1" dirty="0">
                <a:ea typeface="Arial Unicode MS" pitchFamily="34" charset="-128"/>
                <a:cs typeface="Arial Unicode MS" pitchFamily="34" charset="-128"/>
              </a:rPr>
              <a:t>para </a:t>
            </a:r>
            <a:r>
              <a:rPr lang="pt-BR" altLang="pt-BR" sz="1800" i="1" dirty="0" smtClean="0">
                <a:ea typeface="Arial Unicode MS" pitchFamily="34" charset="-128"/>
                <a:cs typeface="Arial Unicode MS" pitchFamily="34" charset="-128"/>
              </a:rPr>
              <a:t>bursite</a:t>
            </a:r>
            <a:r>
              <a:rPr lang="pt-BR" altLang="pt-BR" sz="1800" dirty="0">
                <a:effectLst>
                  <a:outerShdw blurRad="38100" dist="38100" dir="2700000" algn="tl">
                    <a:srgbClr val="000000"/>
                  </a:outerShdw>
                </a:effectLst>
                <a:ea typeface="Arial Unicode MS" pitchFamily="34" charset="-128"/>
                <a:cs typeface="Arial Unicode MS" pitchFamily="34" charset="-128"/>
              </a:rPr>
              <a:t> </a:t>
            </a:r>
          </a:p>
          <a:p>
            <a:pPr algn="just">
              <a:spcAft>
                <a:spcPts val="500"/>
              </a:spcAft>
              <a:defRPr/>
            </a:pPr>
            <a:r>
              <a:rPr lang="pt-BR" altLang="pt-BR" sz="1800" b="1" dirty="0">
                <a:ea typeface="Arial Unicode MS" pitchFamily="34" charset="-128"/>
                <a:cs typeface="Arial Unicode MS" pitchFamily="34" charset="-128"/>
              </a:rPr>
              <a:t>Preparo</a:t>
            </a:r>
            <a:r>
              <a:rPr lang="pt-BR" altLang="pt-BR" sz="1800" dirty="0">
                <a:ea typeface="Arial Unicode MS" pitchFamily="34" charset="-128"/>
                <a:cs typeface="Arial Unicode MS" pitchFamily="34" charset="-128"/>
              </a:rPr>
              <a:t> </a:t>
            </a:r>
            <a:r>
              <a:rPr lang="pt-BR" altLang="pt-BR" sz="1800" b="1" dirty="0">
                <a:ea typeface="Arial Unicode MS" pitchFamily="34" charset="-128"/>
                <a:cs typeface="Arial Unicode MS" pitchFamily="34" charset="-128"/>
              </a:rPr>
              <a:t>e</a:t>
            </a:r>
            <a:r>
              <a:rPr lang="pt-BR" altLang="pt-BR" sz="1800" dirty="0">
                <a:ea typeface="Arial Unicode MS" pitchFamily="34" charset="-128"/>
                <a:cs typeface="Arial Unicode MS" pitchFamily="34" charset="-128"/>
              </a:rPr>
              <a:t> </a:t>
            </a:r>
            <a:r>
              <a:rPr lang="pt-BR" altLang="pt-BR" sz="1800" b="1" dirty="0">
                <a:ea typeface="Arial Unicode MS" pitchFamily="34" charset="-128"/>
                <a:cs typeface="Arial Unicode MS" pitchFamily="34" charset="-128"/>
              </a:rPr>
              <a:t>dosagem</a:t>
            </a:r>
            <a:r>
              <a:rPr lang="pt-BR" altLang="pt-BR" sz="1800" dirty="0">
                <a:ea typeface="Arial Unicode MS" pitchFamily="34" charset="-128"/>
                <a:cs typeface="Arial Unicode MS" pitchFamily="34" charset="-128"/>
              </a:rPr>
              <a:t>: aqueça 1 litro de óleo de milho ou de girassol e acrescente, devidamente lavados, 1 maço de erva-baleeira e 1 maço de unha-de-gato. Cozinhe por 30 minutos em fogo baixo. Desligue o fogo e espere amornar. Coa e acrescente 2 pedras de cânfora amassadas e 3 colheres (sopa) de parafina. Armazene em frascos plásticos esterilizados antes que endureça. Aplique na região afetada 3 vezes ao dia após o banho.</a:t>
            </a:r>
            <a:r>
              <a:rPr lang="pt-BR" altLang="pt-BR" sz="18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p>
          <a:p>
            <a:pPr lvl="1" algn="just">
              <a:spcBef>
                <a:spcPct val="0"/>
              </a:spcBef>
              <a:spcAft>
                <a:spcPts val="500"/>
              </a:spcAft>
              <a:buClr>
                <a:schemeClr val="bg1"/>
              </a:buClr>
              <a:buFont typeface="Arial" charset="0"/>
              <a:buNone/>
            </a:pPr>
            <a:endParaRPr lang="pt-BR" altLang="pt-BR" sz="1800" dirty="0">
              <a:ea typeface="Arial Unicode MS" pitchFamily="34" charset="-128"/>
              <a:cs typeface="Arial Unicode MS" pitchFamily="34" charset="-128"/>
            </a:endParaRPr>
          </a:p>
        </p:txBody>
      </p:sp>
      <p:pic>
        <p:nvPicPr>
          <p:cNvPr id="23554" name="Picture 2" descr="Resultado de imagem para erva baleei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087" y="90488"/>
            <a:ext cx="268605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18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15"/>
          <p:cNvSpPr>
            <a:spLocks noChangeArrowheads="1"/>
          </p:cNvSpPr>
          <p:nvPr/>
        </p:nvSpPr>
        <p:spPr bwMode="auto">
          <a:xfrm>
            <a:off x="161141" y="483476"/>
            <a:ext cx="5490979" cy="563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81000" indent="-381000">
              <a:defRPr sz="1400">
                <a:solidFill>
                  <a:schemeClr val="bg1"/>
                </a:solidFill>
                <a:latin typeface="Times New Roman" pitchFamily="18" charset="0"/>
              </a:defRPr>
            </a:lvl1pPr>
            <a:lvl2pPr marL="958850" indent="-285750">
              <a:defRPr sz="1400">
                <a:solidFill>
                  <a:schemeClr val="bg1"/>
                </a:solidFill>
                <a:latin typeface="Times New Roman" pitchFamily="18" charset="0"/>
              </a:defRPr>
            </a:lvl2pPr>
            <a:lvl3pPr marL="1377950" indent="-228600">
              <a:defRPr sz="1400">
                <a:solidFill>
                  <a:schemeClr val="bg1"/>
                </a:solidFill>
                <a:latin typeface="Times New Roman" pitchFamily="18" charset="0"/>
              </a:defRPr>
            </a:lvl3pPr>
            <a:lvl4pPr marL="1797050" indent="-228600">
              <a:defRPr sz="1400">
                <a:solidFill>
                  <a:schemeClr val="bg1"/>
                </a:solidFill>
                <a:latin typeface="Times New Roman" pitchFamily="18" charset="0"/>
              </a:defRPr>
            </a:lvl4pPr>
            <a:lvl5pPr marL="2216150" indent="-228600">
              <a:defRPr sz="1400">
                <a:solidFill>
                  <a:schemeClr val="bg1"/>
                </a:solidFill>
                <a:latin typeface="Times New Roman" pitchFamily="18" charset="0"/>
              </a:defRPr>
            </a:lvl5pPr>
            <a:lvl6pPr marL="2673350" indent="-228600" eaLnBrk="0" fontAlgn="base" hangingPunct="0">
              <a:spcBef>
                <a:spcPct val="0"/>
              </a:spcBef>
              <a:spcAft>
                <a:spcPct val="0"/>
              </a:spcAft>
              <a:defRPr sz="1400">
                <a:solidFill>
                  <a:schemeClr val="bg1"/>
                </a:solidFill>
                <a:latin typeface="Times New Roman" pitchFamily="18" charset="0"/>
              </a:defRPr>
            </a:lvl6pPr>
            <a:lvl7pPr marL="3130550" indent="-228600" eaLnBrk="0" fontAlgn="base" hangingPunct="0">
              <a:spcBef>
                <a:spcPct val="0"/>
              </a:spcBef>
              <a:spcAft>
                <a:spcPct val="0"/>
              </a:spcAft>
              <a:defRPr sz="1400">
                <a:solidFill>
                  <a:schemeClr val="bg1"/>
                </a:solidFill>
                <a:latin typeface="Times New Roman" pitchFamily="18" charset="0"/>
              </a:defRPr>
            </a:lvl7pPr>
            <a:lvl8pPr marL="3587750" indent="-228600" eaLnBrk="0" fontAlgn="base" hangingPunct="0">
              <a:spcBef>
                <a:spcPct val="0"/>
              </a:spcBef>
              <a:spcAft>
                <a:spcPct val="0"/>
              </a:spcAft>
              <a:defRPr sz="1400">
                <a:solidFill>
                  <a:schemeClr val="bg1"/>
                </a:solidFill>
                <a:latin typeface="Times New Roman" pitchFamily="18" charset="0"/>
              </a:defRPr>
            </a:lvl8pPr>
            <a:lvl9pPr marL="4044950" indent="-228600" eaLnBrk="0" fontAlgn="base" hangingPunct="0">
              <a:spcBef>
                <a:spcPct val="0"/>
              </a:spcBef>
              <a:spcAft>
                <a:spcPct val="0"/>
              </a:spcAft>
              <a:defRPr sz="1400">
                <a:solidFill>
                  <a:schemeClr val="bg1"/>
                </a:solidFill>
                <a:latin typeface="Times New Roman" pitchFamily="18" charset="0"/>
              </a:defRPr>
            </a:lvl9pPr>
          </a:lstStyle>
          <a:p>
            <a:pPr algn="just">
              <a:spcAft>
                <a:spcPts val="500"/>
              </a:spcAft>
            </a:pPr>
            <a:r>
              <a:rPr lang="pt-BR" altLang="pt-BR" sz="1800" b="1" dirty="0" smtClean="0">
                <a:solidFill>
                  <a:schemeClr val="tx1"/>
                </a:solidFill>
                <a:ea typeface="Arial Unicode MS" pitchFamily="34" charset="-128"/>
                <a:cs typeface="Arial Unicode MS" pitchFamily="34" charset="-128"/>
              </a:rPr>
              <a:t>Nome popular</a:t>
            </a:r>
            <a:r>
              <a:rPr lang="pt-BR" altLang="pt-BR" sz="1800" dirty="0" smtClean="0">
                <a:solidFill>
                  <a:schemeClr val="tx1"/>
                </a:solidFill>
                <a:ea typeface="Arial Unicode MS" pitchFamily="34" charset="-128"/>
                <a:cs typeface="Arial Unicode MS" pitchFamily="34" charset="-128"/>
              </a:rPr>
              <a:t>: </a:t>
            </a:r>
            <a:r>
              <a:rPr lang="pt-BR" altLang="pt-BR" sz="1800" dirty="0">
                <a:solidFill>
                  <a:schemeClr val="tx1"/>
                </a:solidFill>
                <a:ea typeface="Arial Unicode MS" pitchFamily="34" charset="-128"/>
                <a:cs typeface="Arial Unicode MS" pitchFamily="34" charset="-128"/>
              </a:rPr>
              <a:t>salva-vidas</a:t>
            </a:r>
            <a:r>
              <a:rPr lang="pt-BR" altLang="pt-BR" sz="1800" dirty="0" smtClean="0">
                <a:solidFill>
                  <a:schemeClr val="tx1"/>
                </a:solidFill>
                <a:ea typeface="Arial Unicode MS" pitchFamily="34" charset="-128"/>
                <a:cs typeface="Arial Unicode MS" pitchFamily="34" charset="-128"/>
              </a:rPr>
              <a:t>, espinho-de-Deus</a:t>
            </a:r>
            <a:r>
              <a:rPr lang="pt-BR" altLang="pt-BR" sz="1800" dirty="0">
                <a:solidFill>
                  <a:schemeClr val="tx1"/>
                </a:solidFill>
                <a:ea typeface="Arial Unicode MS" pitchFamily="34" charset="-128"/>
                <a:cs typeface="Arial Unicode MS" pitchFamily="34" charset="-128"/>
              </a:rPr>
              <a:t> </a:t>
            </a:r>
            <a:r>
              <a:rPr lang="pt-BR" altLang="pt-BR" sz="1800" dirty="0" smtClean="0">
                <a:solidFill>
                  <a:schemeClr val="tx1"/>
                </a:solidFill>
                <a:ea typeface="Arial Unicode MS" pitchFamily="34" charset="-128"/>
                <a:cs typeface="Arial Unicode MS" pitchFamily="34" charset="-128"/>
              </a:rPr>
              <a:t>e  </a:t>
            </a:r>
            <a:r>
              <a:rPr lang="pt-BR" altLang="pt-BR" sz="1800" dirty="0">
                <a:solidFill>
                  <a:schemeClr val="tx1"/>
                </a:solidFill>
                <a:ea typeface="Arial Unicode MS" pitchFamily="34" charset="-128"/>
                <a:cs typeface="Arial Unicode MS" pitchFamily="34" charset="-128"/>
              </a:rPr>
              <a:t>espinheira-divina </a:t>
            </a:r>
            <a:endParaRPr lang="pt-BR" altLang="pt-BR" sz="1800" dirty="0" smtClean="0">
              <a:solidFill>
                <a:schemeClr val="tx1"/>
              </a:solidFill>
              <a:ea typeface="Arial Unicode MS" pitchFamily="34" charset="-128"/>
              <a:cs typeface="Arial Unicode MS" pitchFamily="34" charset="-128"/>
            </a:endParaRPr>
          </a:p>
          <a:p>
            <a:pPr algn="just">
              <a:spcAft>
                <a:spcPts val="500"/>
              </a:spcAft>
            </a:pPr>
            <a:r>
              <a:rPr lang="pt-BR" altLang="pt-BR" sz="1800" b="1" dirty="0" smtClean="0">
                <a:solidFill>
                  <a:schemeClr val="tx1"/>
                </a:solidFill>
                <a:ea typeface="Arial Unicode MS" pitchFamily="34" charset="-128"/>
                <a:cs typeface="Arial Unicode MS" pitchFamily="34" charset="-128"/>
              </a:rPr>
              <a:t>Indicações</a:t>
            </a:r>
            <a:r>
              <a:rPr lang="pt-BR" altLang="pt-BR" sz="1800" dirty="0">
                <a:solidFill>
                  <a:schemeClr val="tx1"/>
                </a:solidFill>
                <a:ea typeface="Arial Unicode MS" pitchFamily="34" charset="-128"/>
                <a:cs typeface="Arial Unicode MS" pitchFamily="34" charset="-128"/>
              </a:rPr>
              <a:t>: antiácido, </a:t>
            </a:r>
            <a:r>
              <a:rPr lang="pt-BR" altLang="pt-BR" sz="1800" dirty="0" err="1">
                <a:solidFill>
                  <a:schemeClr val="tx1"/>
                </a:solidFill>
                <a:ea typeface="Arial Unicode MS" pitchFamily="34" charset="-128"/>
                <a:cs typeface="Arial Unicode MS" pitchFamily="34" charset="-128"/>
              </a:rPr>
              <a:t>anti-séptico</a:t>
            </a:r>
            <a:r>
              <a:rPr lang="pt-BR" altLang="pt-BR" sz="1800" dirty="0">
                <a:solidFill>
                  <a:schemeClr val="tx1"/>
                </a:solidFill>
                <a:ea typeface="Arial Unicode MS" pitchFamily="34" charset="-128"/>
                <a:cs typeface="Arial Unicode MS" pitchFamily="34" charset="-128"/>
              </a:rPr>
              <a:t>, </a:t>
            </a:r>
            <a:r>
              <a:rPr lang="pt-BR" altLang="pt-BR" sz="1800" dirty="0" err="1">
                <a:solidFill>
                  <a:schemeClr val="tx1"/>
                </a:solidFill>
                <a:ea typeface="Arial Unicode MS" pitchFamily="34" charset="-128"/>
                <a:cs typeface="Arial Unicode MS" pitchFamily="34" charset="-128"/>
              </a:rPr>
              <a:t>antiinflamatório</a:t>
            </a:r>
            <a:r>
              <a:rPr lang="pt-BR" altLang="pt-BR" sz="1800" dirty="0">
                <a:solidFill>
                  <a:schemeClr val="tx1"/>
                </a:solidFill>
                <a:ea typeface="Arial Unicode MS" pitchFamily="34" charset="-128"/>
                <a:cs typeface="Arial Unicode MS" pitchFamily="34" charset="-128"/>
              </a:rPr>
              <a:t> e cicatrizante. Planta empregada com sucesso em úlceras pépticas e gastrite crônica. Fraca ação laxativa e diurética. Externamente utilizada com sucesso em acnes e alguns tipos de eczemas, em feridas e ulcerações.</a:t>
            </a:r>
          </a:p>
          <a:p>
            <a:pPr>
              <a:spcAft>
                <a:spcPts val="500"/>
              </a:spcAft>
            </a:pPr>
            <a:r>
              <a:rPr lang="pt-BR" altLang="pt-BR" sz="1800" b="1" dirty="0">
                <a:solidFill>
                  <a:schemeClr val="tx1"/>
                </a:solidFill>
                <a:ea typeface="Arial Unicode MS" pitchFamily="34" charset="-128"/>
                <a:cs typeface="Arial Unicode MS" pitchFamily="34" charset="-128"/>
              </a:rPr>
              <a:t>Parte</a:t>
            </a:r>
            <a:r>
              <a:rPr lang="pt-BR" altLang="pt-BR" sz="1800" dirty="0">
                <a:solidFill>
                  <a:schemeClr val="tx1"/>
                </a:solidFill>
                <a:ea typeface="Arial Unicode MS" pitchFamily="34" charset="-128"/>
                <a:cs typeface="Arial Unicode MS" pitchFamily="34" charset="-128"/>
              </a:rPr>
              <a:t> </a:t>
            </a:r>
            <a:r>
              <a:rPr lang="pt-BR" altLang="pt-BR" sz="1800" b="1" dirty="0">
                <a:solidFill>
                  <a:schemeClr val="tx1"/>
                </a:solidFill>
                <a:ea typeface="Arial Unicode MS" pitchFamily="34" charset="-128"/>
                <a:cs typeface="Arial Unicode MS" pitchFamily="34" charset="-128"/>
              </a:rPr>
              <a:t>usada</a:t>
            </a:r>
            <a:r>
              <a:rPr lang="pt-BR" altLang="pt-BR" sz="1800" dirty="0">
                <a:solidFill>
                  <a:schemeClr val="tx1"/>
                </a:solidFill>
                <a:ea typeface="Arial Unicode MS" pitchFamily="34" charset="-128"/>
                <a:cs typeface="Arial Unicode MS" pitchFamily="34" charset="-128"/>
              </a:rPr>
              <a:t>: </a:t>
            </a:r>
            <a:r>
              <a:rPr lang="pt-BR" altLang="pt-BR" sz="1800" dirty="0" smtClean="0">
                <a:solidFill>
                  <a:schemeClr val="tx1"/>
                </a:solidFill>
                <a:ea typeface="Arial Unicode MS" pitchFamily="34" charset="-128"/>
                <a:cs typeface="Arial Unicode MS" pitchFamily="34" charset="-128"/>
              </a:rPr>
              <a:t>folhas.</a:t>
            </a:r>
            <a:endParaRPr lang="pt-BR" altLang="pt-BR" sz="1800" b="1" dirty="0">
              <a:solidFill>
                <a:schemeClr val="tx1"/>
              </a:solidFill>
              <a:ea typeface="Arial Unicode MS" pitchFamily="34" charset="-128"/>
              <a:cs typeface="Arial Unicode MS" pitchFamily="34" charset="-128"/>
            </a:endParaRPr>
          </a:p>
          <a:p>
            <a:pPr>
              <a:spcAft>
                <a:spcPts val="500"/>
              </a:spcAft>
            </a:pPr>
            <a:r>
              <a:rPr lang="pt-BR" altLang="pt-BR" sz="1800" b="1" dirty="0" smtClean="0">
                <a:solidFill>
                  <a:schemeClr val="tx1"/>
                </a:solidFill>
                <a:ea typeface="Arial Unicode MS" pitchFamily="34" charset="-128"/>
                <a:cs typeface="Arial Unicode MS" pitchFamily="34" charset="-128"/>
              </a:rPr>
              <a:t>Toxicologia</a:t>
            </a:r>
            <a:r>
              <a:rPr lang="pt-BR" altLang="pt-BR" sz="1800" dirty="0" smtClean="0">
                <a:solidFill>
                  <a:schemeClr val="tx1"/>
                </a:solidFill>
                <a:ea typeface="Arial Unicode MS" pitchFamily="34" charset="-128"/>
                <a:cs typeface="Arial Unicode MS" pitchFamily="34" charset="-128"/>
              </a:rPr>
              <a:t>: em mulheres em período de lactação, o uso prolongado pode reduzir a produção de leite.</a:t>
            </a:r>
          </a:p>
          <a:p>
            <a:pPr>
              <a:spcAft>
                <a:spcPts val="500"/>
              </a:spcAft>
            </a:pPr>
            <a:endParaRPr lang="pt-BR" altLang="pt-BR" sz="1800" dirty="0" smtClean="0">
              <a:solidFill>
                <a:schemeClr val="tx1"/>
              </a:solidFill>
              <a:ea typeface="Arial Unicode MS" pitchFamily="34" charset="-128"/>
              <a:cs typeface="Arial Unicode MS" pitchFamily="34" charset="-128"/>
            </a:endParaRPr>
          </a:p>
          <a:p>
            <a:pPr>
              <a:lnSpc>
                <a:spcPct val="90000"/>
              </a:lnSpc>
              <a:spcBef>
                <a:spcPct val="0"/>
              </a:spcBef>
              <a:spcAft>
                <a:spcPts val="500"/>
              </a:spcAft>
              <a:buFontTx/>
              <a:buNone/>
            </a:pPr>
            <a:r>
              <a:rPr lang="pt-BR" altLang="pt-BR" sz="1800" b="1" i="1" dirty="0" smtClean="0">
                <a:solidFill>
                  <a:schemeClr val="tx1"/>
                </a:solidFill>
                <a:ea typeface="Arial Unicode MS" pitchFamily="34" charset="-128"/>
                <a:cs typeface="Arial Unicode MS" pitchFamily="34" charset="-128"/>
              </a:rPr>
              <a:t>Chá para cólica estomacal.</a:t>
            </a:r>
            <a:endParaRPr lang="pt-BR" altLang="pt-BR" sz="1800" b="1" dirty="0" smtClean="0">
              <a:solidFill>
                <a:schemeClr val="tx1"/>
              </a:solidFill>
              <a:ea typeface="Arial Unicode MS" pitchFamily="34" charset="-128"/>
              <a:cs typeface="Arial Unicode MS" pitchFamily="34" charset="-128"/>
            </a:endParaRPr>
          </a:p>
          <a:p>
            <a:pPr algn="just">
              <a:lnSpc>
                <a:spcPct val="90000"/>
              </a:lnSpc>
              <a:spcBef>
                <a:spcPct val="0"/>
              </a:spcBef>
              <a:spcAft>
                <a:spcPts val="500"/>
              </a:spcAft>
              <a:buFontTx/>
              <a:buNone/>
            </a:pPr>
            <a:r>
              <a:rPr lang="pt-BR" altLang="pt-BR" sz="1800" b="1" dirty="0" smtClean="0">
                <a:solidFill>
                  <a:schemeClr val="tx1"/>
                </a:solidFill>
                <a:ea typeface="Arial Unicode MS" pitchFamily="34" charset="-128"/>
                <a:cs typeface="Arial Unicode MS" pitchFamily="34" charset="-128"/>
              </a:rPr>
              <a:t>Preparo e dosagem: </a:t>
            </a:r>
            <a:r>
              <a:rPr lang="pt-BR" altLang="pt-BR" sz="1800" dirty="0" smtClean="0">
                <a:solidFill>
                  <a:schemeClr val="tx1"/>
                </a:solidFill>
                <a:ea typeface="Arial Unicode MS" pitchFamily="34" charset="-128"/>
                <a:cs typeface="Arial Unicode MS" pitchFamily="34" charset="-128"/>
              </a:rPr>
              <a:t>ferver 1 punhado de espinheira santa, 1 punhado de anis estrelado e 1 colher (café) de noz moscada em 2 copos de água durante 15 minutos. Coar e tomar 1 xícara (chá) 3 a 4 vezes ao dia.</a:t>
            </a:r>
          </a:p>
          <a:p>
            <a:pPr>
              <a:spcAft>
                <a:spcPts val="500"/>
              </a:spcAft>
            </a:pPr>
            <a:endParaRPr lang="pt-BR" altLang="pt-BR" sz="1800" dirty="0">
              <a:solidFill>
                <a:schemeClr val="tx1"/>
              </a:solidFill>
              <a:ea typeface="Arial Unicode MS" pitchFamily="34" charset="-128"/>
              <a:cs typeface="Arial Unicode MS" pitchFamily="34" charset="-128"/>
            </a:endParaRPr>
          </a:p>
        </p:txBody>
      </p:sp>
      <p:sp>
        <p:nvSpPr>
          <p:cNvPr id="7" name="Rectangle 2"/>
          <p:cNvSpPr txBox="1">
            <a:spLocks noChangeArrowheads="1"/>
          </p:cNvSpPr>
          <p:nvPr/>
        </p:nvSpPr>
        <p:spPr>
          <a:xfrm>
            <a:off x="1835696" y="20516"/>
            <a:ext cx="5519198" cy="714375"/>
          </a:xfrm>
          <a:prstGeom prst="rect">
            <a:avLst/>
          </a:prstGeom>
        </p:spPr>
        <p:txBody>
          <a:bodyPr/>
          <a:lstStyle>
            <a:lvl1pPr defTabSz="971550">
              <a:defRPr sz="2400">
                <a:solidFill>
                  <a:schemeClr val="bg1"/>
                </a:solidFill>
                <a:latin typeface="Arial" charset="0"/>
              </a:defRPr>
            </a:lvl1pPr>
            <a:lvl2pPr marL="742950" indent="-285750" defTabSz="971550">
              <a:defRPr sz="2400">
                <a:solidFill>
                  <a:schemeClr val="bg1"/>
                </a:solidFill>
                <a:latin typeface="Arial" charset="0"/>
              </a:defRPr>
            </a:lvl2pPr>
            <a:lvl3pPr marL="1143000" indent="-228600" defTabSz="971550">
              <a:defRPr sz="2400">
                <a:solidFill>
                  <a:schemeClr val="bg1"/>
                </a:solidFill>
                <a:latin typeface="Arial" charset="0"/>
              </a:defRPr>
            </a:lvl3pPr>
            <a:lvl4pPr marL="1600200" indent="-228600" defTabSz="971550">
              <a:defRPr sz="2400">
                <a:solidFill>
                  <a:schemeClr val="bg1"/>
                </a:solidFill>
                <a:latin typeface="Arial" charset="0"/>
              </a:defRPr>
            </a:lvl4pPr>
            <a:lvl5pPr marL="2057400" indent="-228600" defTabSz="971550">
              <a:defRPr sz="2400">
                <a:solidFill>
                  <a:schemeClr val="bg1"/>
                </a:solidFill>
                <a:latin typeface="Arial" charset="0"/>
              </a:defRPr>
            </a:lvl5pPr>
            <a:lvl6pPr marL="2514600" indent="-228600" defTabSz="971550" eaLnBrk="0" fontAlgn="base" hangingPunct="0">
              <a:spcBef>
                <a:spcPct val="0"/>
              </a:spcBef>
              <a:spcAft>
                <a:spcPct val="0"/>
              </a:spcAft>
              <a:defRPr sz="2400">
                <a:solidFill>
                  <a:schemeClr val="bg1"/>
                </a:solidFill>
                <a:latin typeface="Arial" charset="0"/>
              </a:defRPr>
            </a:lvl6pPr>
            <a:lvl7pPr marL="2971800" indent="-228600" defTabSz="971550" eaLnBrk="0" fontAlgn="base" hangingPunct="0">
              <a:spcBef>
                <a:spcPct val="0"/>
              </a:spcBef>
              <a:spcAft>
                <a:spcPct val="0"/>
              </a:spcAft>
              <a:defRPr sz="2400">
                <a:solidFill>
                  <a:schemeClr val="bg1"/>
                </a:solidFill>
                <a:latin typeface="Arial" charset="0"/>
              </a:defRPr>
            </a:lvl7pPr>
            <a:lvl8pPr marL="3429000" indent="-228600" defTabSz="971550" eaLnBrk="0" fontAlgn="base" hangingPunct="0">
              <a:spcBef>
                <a:spcPct val="0"/>
              </a:spcBef>
              <a:spcAft>
                <a:spcPct val="0"/>
              </a:spcAft>
              <a:defRPr sz="2400">
                <a:solidFill>
                  <a:schemeClr val="bg1"/>
                </a:solidFill>
                <a:latin typeface="Arial" charset="0"/>
              </a:defRPr>
            </a:lvl8pPr>
            <a:lvl9pPr marL="3886200" indent="-228600" defTabSz="971550" eaLnBrk="0" fontAlgn="base" hangingPunct="0">
              <a:spcBef>
                <a:spcPct val="0"/>
              </a:spcBef>
              <a:spcAft>
                <a:spcPct val="0"/>
              </a:spcAft>
              <a:defRPr sz="2400">
                <a:solidFill>
                  <a:schemeClr val="bg1"/>
                </a:solidFill>
                <a:latin typeface="Arial" charset="0"/>
              </a:defRPr>
            </a:lvl9pPr>
          </a:lstStyle>
          <a:p>
            <a:pPr>
              <a:defRPr/>
            </a:pPr>
            <a:r>
              <a:rPr lang="pt-BR" altLang="pt-BR" sz="2800" b="1" i="1" dirty="0" smtClean="0">
                <a:solidFill>
                  <a:schemeClr val="tx1"/>
                </a:solidFill>
                <a:latin typeface="Times New Roman" pitchFamily="18" charset="0"/>
                <a:cs typeface="Times New Roman" pitchFamily="18" charset="0"/>
              </a:rPr>
              <a:t>ESPINHEIRA-SANTA (SUS)</a:t>
            </a:r>
            <a:r>
              <a:rPr lang="pt-BR" altLang="pt-BR" sz="2800" b="1" i="1" dirty="0" smtClean="0">
                <a:solidFill>
                  <a:schemeClr val="tx1"/>
                </a:solidFill>
                <a:effectLst>
                  <a:outerShdw blurRad="38100" dist="38100" dir="2700000" algn="tl">
                    <a:srgbClr val="000000"/>
                  </a:outerShdw>
                </a:effectLst>
              </a:rPr>
              <a:t> </a:t>
            </a:r>
          </a:p>
        </p:txBody>
      </p:sp>
      <p:pic>
        <p:nvPicPr>
          <p:cNvPr id="1026" name="Picture 2" descr="Resultado de imagem para espinheira san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96752"/>
            <a:ext cx="3117516" cy="3117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307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5364"/>
                                        </p:tgtEl>
                                        <p:attrNameLst>
                                          <p:attrName>style.visibility</p:attrName>
                                        </p:attrNameLst>
                                      </p:cBhvr>
                                      <p:to>
                                        <p:strVal val="visible"/>
                                      </p:to>
                                    </p:set>
                                    <p:anim to="" calcmode="lin" valueType="num">
                                      <p:cBhvr>
                                        <p:cTn id="12" dur="1" fill="hold"/>
                                        <p:tgtEl>
                                          <p:spTgt spid="153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utoUpdateAnimBg="0"/>
      <p:bldP spid="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6"/>
          <p:cNvSpPr txBox="1">
            <a:spLocks noChangeArrowheads="1"/>
          </p:cNvSpPr>
          <p:nvPr/>
        </p:nvSpPr>
        <p:spPr bwMode="auto">
          <a:xfrm>
            <a:off x="-23652" y="764704"/>
            <a:ext cx="8484083" cy="581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a:defRPr sz="2400">
                <a:solidFill>
                  <a:schemeClr val="bg1"/>
                </a:solidFill>
                <a:latin typeface="Arial" charset="0"/>
              </a:defRPr>
            </a:lvl1pPr>
            <a:lvl2pPr marL="857250" indent="-285750">
              <a:defRPr sz="2400">
                <a:solidFill>
                  <a:schemeClr val="bg1"/>
                </a:solidFill>
                <a:latin typeface="Arial" charset="0"/>
              </a:defRPr>
            </a:lvl2pPr>
            <a:lvl3pPr marL="1276350" indent="-228600">
              <a:defRPr sz="2400">
                <a:solidFill>
                  <a:schemeClr val="bg1"/>
                </a:solidFill>
                <a:latin typeface="Arial" charset="0"/>
              </a:defRPr>
            </a:lvl3pPr>
            <a:lvl4pPr marL="1695450" indent="-228600">
              <a:defRPr sz="2400">
                <a:solidFill>
                  <a:schemeClr val="bg1"/>
                </a:solidFill>
                <a:latin typeface="Arial" charset="0"/>
              </a:defRPr>
            </a:lvl4pPr>
            <a:lvl5pPr marL="2114550" indent="-228600">
              <a:defRPr sz="2400">
                <a:solidFill>
                  <a:schemeClr val="bg1"/>
                </a:solidFill>
                <a:latin typeface="Arial" charset="0"/>
              </a:defRPr>
            </a:lvl5pPr>
            <a:lvl6pPr marL="2571750" indent="-228600" eaLnBrk="0" fontAlgn="base" hangingPunct="0">
              <a:spcBef>
                <a:spcPct val="0"/>
              </a:spcBef>
              <a:spcAft>
                <a:spcPct val="0"/>
              </a:spcAft>
              <a:defRPr sz="2400">
                <a:solidFill>
                  <a:schemeClr val="bg1"/>
                </a:solidFill>
                <a:latin typeface="Arial" charset="0"/>
              </a:defRPr>
            </a:lvl6pPr>
            <a:lvl7pPr marL="3028950" indent="-228600" eaLnBrk="0" fontAlgn="base" hangingPunct="0">
              <a:spcBef>
                <a:spcPct val="0"/>
              </a:spcBef>
              <a:spcAft>
                <a:spcPct val="0"/>
              </a:spcAft>
              <a:defRPr sz="2400">
                <a:solidFill>
                  <a:schemeClr val="bg1"/>
                </a:solidFill>
                <a:latin typeface="Arial" charset="0"/>
              </a:defRPr>
            </a:lvl7pPr>
            <a:lvl8pPr marL="3486150" indent="-228600" eaLnBrk="0" fontAlgn="base" hangingPunct="0">
              <a:spcBef>
                <a:spcPct val="0"/>
              </a:spcBef>
              <a:spcAft>
                <a:spcPct val="0"/>
              </a:spcAft>
              <a:defRPr sz="2400">
                <a:solidFill>
                  <a:schemeClr val="bg1"/>
                </a:solidFill>
                <a:latin typeface="Arial" charset="0"/>
              </a:defRPr>
            </a:lvl8pPr>
            <a:lvl9pPr marL="3943350" indent="-228600" eaLnBrk="0" fontAlgn="base" hangingPunct="0">
              <a:spcBef>
                <a:spcPct val="0"/>
              </a:spcBef>
              <a:spcAft>
                <a:spcPct val="0"/>
              </a:spcAft>
              <a:defRPr sz="2400">
                <a:solidFill>
                  <a:schemeClr val="bg1"/>
                </a:solidFill>
                <a:latin typeface="Arial" charset="0"/>
              </a:defRPr>
            </a:lvl9pPr>
          </a:lstStyle>
          <a:p>
            <a:pPr algn="just">
              <a:spcAft>
                <a:spcPts val="500"/>
              </a:spcAft>
              <a:defRPr/>
            </a:pPr>
            <a:r>
              <a:rPr lang="pt-BR" altLang="pt-BR" sz="1800" b="1" dirty="0" smtClean="0">
                <a:solidFill>
                  <a:schemeClr val="tx1"/>
                </a:solidFill>
                <a:latin typeface="Times New Roman" pitchFamily="18" charset="0"/>
                <a:ea typeface="Arial Unicode MS" pitchFamily="34" charset="-128"/>
                <a:cs typeface="Arial Unicode MS" pitchFamily="34" charset="-128"/>
              </a:rPr>
              <a:t>     </a:t>
            </a:r>
          </a:p>
          <a:p>
            <a:pPr algn="just">
              <a:spcAft>
                <a:spcPts val="500"/>
              </a:spcAft>
              <a:defRPr/>
            </a:pPr>
            <a:endParaRPr lang="pt-BR" altLang="pt-BR" sz="1800" b="1" dirty="0">
              <a:solidFill>
                <a:schemeClr val="tx1"/>
              </a:solidFill>
              <a:latin typeface="Times New Roman" pitchFamily="18" charset="0"/>
              <a:ea typeface="Arial Unicode MS" pitchFamily="34" charset="-128"/>
              <a:cs typeface="Arial Unicode MS" pitchFamily="34" charset="-128"/>
            </a:endParaRPr>
          </a:p>
          <a:p>
            <a:pPr algn="just">
              <a:spcAft>
                <a:spcPts val="500"/>
              </a:spcAft>
              <a:defRPr/>
            </a:pPr>
            <a:r>
              <a:rPr lang="pt-BR" altLang="pt-BR" sz="1800" b="1" dirty="0" smtClean="0">
                <a:solidFill>
                  <a:schemeClr val="tx1"/>
                </a:solidFill>
                <a:latin typeface="Times New Roman" pitchFamily="18" charset="0"/>
                <a:ea typeface="Arial Unicode MS" pitchFamily="34" charset="-128"/>
                <a:cs typeface="Arial Unicode MS" pitchFamily="34" charset="-128"/>
              </a:rPr>
              <a:t>         Nome popular: </a:t>
            </a:r>
            <a:r>
              <a:rPr lang="pt-BR" altLang="pt-BR" sz="1800" dirty="0" err="1" smtClean="0">
                <a:solidFill>
                  <a:schemeClr val="tx1"/>
                </a:solidFill>
                <a:latin typeface="Times New Roman" pitchFamily="18" charset="0"/>
                <a:ea typeface="Arial Unicode MS" pitchFamily="34" charset="-128"/>
                <a:cs typeface="Arial Unicode MS" pitchFamily="34" charset="-128"/>
              </a:rPr>
              <a:t>Gervão</a:t>
            </a:r>
            <a:endParaRPr lang="pt-BR" altLang="pt-BR" sz="1800" dirty="0">
              <a:solidFill>
                <a:schemeClr val="tx1"/>
              </a:solidFill>
              <a:latin typeface="Times New Roman" pitchFamily="18" charset="0"/>
              <a:ea typeface="Arial Unicode MS" pitchFamily="34" charset="-128"/>
              <a:cs typeface="Arial Unicode MS" pitchFamily="34" charset="-128"/>
            </a:endParaRPr>
          </a:p>
          <a:p>
            <a:pPr algn="just">
              <a:spcAft>
                <a:spcPts val="500"/>
              </a:spcAft>
              <a:defRPr/>
            </a:pPr>
            <a:endParaRPr lang="pt-BR" altLang="pt-BR" sz="1800" dirty="0" smtClean="0">
              <a:solidFill>
                <a:schemeClr val="tx1"/>
              </a:solidFill>
              <a:latin typeface="Times New Roman" pitchFamily="18" charset="0"/>
              <a:ea typeface="Arial Unicode MS" pitchFamily="34" charset="-128"/>
              <a:cs typeface="Arial Unicode MS" pitchFamily="34" charset="-128"/>
            </a:endParaRPr>
          </a:p>
          <a:p>
            <a:pPr algn="just">
              <a:spcAft>
                <a:spcPts val="500"/>
              </a:spcAft>
              <a:defRPr/>
            </a:pPr>
            <a:endParaRPr lang="pt-BR" altLang="pt-BR" sz="1800" dirty="0">
              <a:solidFill>
                <a:schemeClr val="tx1"/>
              </a:solidFill>
              <a:latin typeface="Times New Roman" pitchFamily="18" charset="0"/>
              <a:ea typeface="Arial Unicode MS" pitchFamily="34" charset="-128"/>
              <a:cs typeface="Arial Unicode MS" pitchFamily="34" charset="-128"/>
            </a:endParaRPr>
          </a:p>
          <a:p>
            <a:pPr algn="just">
              <a:spcAft>
                <a:spcPts val="500"/>
              </a:spcAft>
              <a:defRPr/>
            </a:pPr>
            <a:r>
              <a:rPr lang="pt-BR" altLang="pt-BR" sz="1800" b="1" dirty="0" smtClean="0">
                <a:solidFill>
                  <a:schemeClr val="tx1"/>
                </a:solidFill>
                <a:latin typeface="Times New Roman" pitchFamily="18" charset="0"/>
                <a:ea typeface="Arial Unicode MS" pitchFamily="34" charset="-128"/>
                <a:cs typeface="Arial Unicode MS" pitchFamily="34" charset="-128"/>
              </a:rPr>
              <a:t>  </a:t>
            </a:r>
          </a:p>
          <a:p>
            <a:pPr algn="just">
              <a:spcAft>
                <a:spcPts val="500"/>
              </a:spcAft>
              <a:defRPr/>
            </a:pPr>
            <a:r>
              <a:rPr lang="pt-BR" altLang="pt-BR" sz="1800" b="1" dirty="0" smtClean="0">
                <a:solidFill>
                  <a:schemeClr val="tx1"/>
                </a:solidFill>
                <a:latin typeface="Times New Roman" pitchFamily="18" charset="0"/>
                <a:ea typeface="Arial Unicode MS" pitchFamily="34" charset="-128"/>
                <a:cs typeface="Arial Unicode MS" pitchFamily="34" charset="-128"/>
              </a:rPr>
              <a:t>  Indicações:</a:t>
            </a:r>
            <a:r>
              <a:rPr lang="pt-BR" altLang="pt-BR" sz="1800" b="1" i="1" dirty="0" smtClean="0">
                <a:solidFill>
                  <a:schemeClr val="tx1"/>
                </a:solidFill>
                <a:latin typeface="Times New Roman" pitchFamily="18" charset="0"/>
                <a:ea typeface="Arial Unicode MS" pitchFamily="34" charset="-128"/>
                <a:cs typeface="Arial Unicode MS" pitchFamily="34" charset="-128"/>
              </a:rPr>
              <a:t> </a:t>
            </a:r>
            <a:r>
              <a:rPr lang="pt-BR" altLang="pt-BR" sz="1800" dirty="0" err="1" smtClean="0">
                <a:solidFill>
                  <a:schemeClr val="tx1"/>
                </a:solidFill>
                <a:latin typeface="Times New Roman" pitchFamily="18" charset="0"/>
                <a:ea typeface="Arial Unicode MS" pitchFamily="34" charset="-128"/>
                <a:cs typeface="Arial Unicode MS" pitchFamily="34" charset="-128"/>
              </a:rPr>
              <a:t>anti</a:t>
            </a:r>
            <a:r>
              <a:rPr lang="pt-BR" altLang="pt-BR" sz="1800" dirty="0" smtClean="0">
                <a:solidFill>
                  <a:schemeClr val="tx1"/>
                </a:solidFill>
                <a:latin typeface="Times New Roman" pitchFamily="18" charset="0"/>
                <a:ea typeface="Arial Unicode MS" pitchFamily="34" charset="-128"/>
                <a:cs typeface="Arial Unicode MS" pitchFamily="34" charset="-128"/>
              </a:rPr>
              <a:t>–hemorroidal, </a:t>
            </a:r>
            <a:r>
              <a:rPr lang="pt-BR" altLang="pt-BR" sz="1800" dirty="0" err="1" smtClean="0">
                <a:solidFill>
                  <a:schemeClr val="tx1"/>
                </a:solidFill>
                <a:latin typeface="Times New Roman" pitchFamily="18" charset="0"/>
                <a:ea typeface="Arial Unicode MS" pitchFamily="34" charset="-128"/>
                <a:cs typeface="Arial Unicode MS" pitchFamily="34" charset="-128"/>
              </a:rPr>
              <a:t>anti</a:t>
            </a:r>
            <a:r>
              <a:rPr lang="pt-BR" altLang="pt-BR" sz="1800" dirty="0" smtClean="0">
                <a:solidFill>
                  <a:schemeClr val="tx1"/>
                </a:solidFill>
                <a:latin typeface="Times New Roman" pitchFamily="18" charset="0"/>
                <a:ea typeface="Arial Unicode MS" pitchFamily="34" charset="-128"/>
                <a:cs typeface="Arial Unicode MS" pitchFamily="34" charset="-128"/>
              </a:rPr>
              <a:t>–reumática, antiácida, </a:t>
            </a:r>
            <a:r>
              <a:rPr lang="pt-BR" altLang="pt-BR" sz="1800" dirty="0" err="1" smtClean="0">
                <a:solidFill>
                  <a:schemeClr val="tx1"/>
                </a:solidFill>
                <a:latin typeface="Times New Roman" pitchFamily="18" charset="0"/>
                <a:ea typeface="Arial Unicode MS" pitchFamily="34" charset="-128"/>
                <a:cs typeface="Arial Unicode MS" pitchFamily="34" charset="-128"/>
              </a:rPr>
              <a:t>antidiarréica</a:t>
            </a:r>
            <a:r>
              <a:rPr lang="pt-BR" altLang="pt-BR" sz="1800" dirty="0" smtClean="0">
                <a:solidFill>
                  <a:schemeClr val="tx1"/>
                </a:solidFill>
                <a:latin typeface="Times New Roman" pitchFamily="18" charset="0"/>
                <a:ea typeface="Arial Unicode MS" pitchFamily="34" charset="-128"/>
                <a:cs typeface="Arial Unicode MS" pitchFamily="34" charset="-128"/>
              </a:rPr>
              <a:t>, </a:t>
            </a:r>
            <a:r>
              <a:rPr lang="pt-BR" altLang="pt-BR" sz="1800" dirty="0" err="1" smtClean="0">
                <a:solidFill>
                  <a:schemeClr val="tx1"/>
                </a:solidFill>
                <a:latin typeface="Times New Roman" pitchFamily="18" charset="0"/>
                <a:ea typeface="Arial Unicode MS" pitchFamily="34" charset="-128"/>
                <a:cs typeface="Arial Unicode MS" pitchFamily="34" charset="-128"/>
              </a:rPr>
              <a:t>antiemética</a:t>
            </a:r>
            <a:r>
              <a:rPr lang="pt-BR" altLang="pt-BR" sz="1800" dirty="0" smtClean="0">
                <a:solidFill>
                  <a:schemeClr val="tx1"/>
                </a:solidFill>
                <a:latin typeface="Times New Roman" pitchFamily="18" charset="0"/>
                <a:ea typeface="Arial Unicode MS" pitchFamily="34" charset="-128"/>
                <a:cs typeface="Arial Unicode MS" pitchFamily="34" charset="-128"/>
              </a:rPr>
              <a:t>, antitérmica, cicatrizante, digestiva, expectorante, sudorífera e vermífuga. É indicada para, artrites, bronquite, contusões, dores de origem reumática, distúrbios gastrintestinais, febre, hepatite, </a:t>
            </a:r>
            <a:r>
              <a:rPr lang="pt-BR" altLang="pt-BR" sz="1800" dirty="0" err="1" smtClean="0">
                <a:solidFill>
                  <a:schemeClr val="tx1"/>
                </a:solidFill>
                <a:latin typeface="Times New Roman" pitchFamily="18" charset="0"/>
                <a:ea typeface="Arial Unicode MS" pitchFamily="34" charset="-128"/>
                <a:cs typeface="Arial Unicode MS" pitchFamily="34" charset="-128"/>
              </a:rPr>
              <a:t>hemorróidas</a:t>
            </a:r>
            <a:r>
              <a:rPr lang="pt-BR" altLang="pt-BR" sz="1800" dirty="0" smtClean="0">
                <a:solidFill>
                  <a:schemeClr val="tx1"/>
                </a:solidFill>
                <a:latin typeface="Times New Roman" pitchFamily="18" charset="0"/>
                <a:ea typeface="Arial Unicode MS" pitchFamily="34" charset="-128"/>
                <a:cs typeface="Arial Unicode MS" pitchFamily="34" charset="-128"/>
              </a:rPr>
              <a:t>, tosse e verminose. </a:t>
            </a:r>
            <a:r>
              <a:rPr lang="pt-BR" altLang="pt-BR" sz="1600" b="1" dirty="0" smtClean="0">
                <a:solidFill>
                  <a:schemeClr val="tx1"/>
                </a:solidFill>
                <a:ea typeface="Arial Unicode MS" pitchFamily="34" charset="-128"/>
                <a:cs typeface="Arial Unicode MS" pitchFamily="34" charset="-128"/>
              </a:rPr>
              <a:t>Toxicologia</a:t>
            </a:r>
            <a:r>
              <a:rPr lang="pt-BR" altLang="pt-BR" sz="1600" dirty="0">
                <a:solidFill>
                  <a:schemeClr val="tx1"/>
                </a:solidFill>
                <a:ea typeface="Arial Unicode MS" pitchFamily="34" charset="-128"/>
                <a:cs typeface="Arial Unicode MS" pitchFamily="34" charset="-128"/>
              </a:rPr>
              <a:t>: usados na dose correta, não há contra indicação.</a:t>
            </a:r>
          </a:p>
          <a:p>
            <a:pPr algn="just">
              <a:spcBef>
                <a:spcPct val="0"/>
              </a:spcBef>
              <a:spcAft>
                <a:spcPts val="500"/>
              </a:spcAft>
              <a:buFontTx/>
              <a:buNone/>
            </a:pPr>
            <a:endParaRPr lang="pt-BR" altLang="pt-BR" sz="2000" dirty="0">
              <a:solidFill>
                <a:schemeClr val="tx1"/>
              </a:solidFill>
              <a:ea typeface="Arial Unicode MS" pitchFamily="34" charset="-128"/>
              <a:cs typeface="Arial Unicode MS" pitchFamily="34" charset="-128"/>
            </a:endParaRPr>
          </a:p>
          <a:p>
            <a:pPr algn="just">
              <a:spcBef>
                <a:spcPct val="0"/>
              </a:spcBef>
              <a:spcAft>
                <a:spcPts val="500"/>
              </a:spcAft>
              <a:buFontTx/>
              <a:buNone/>
            </a:pPr>
            <a:r>
              <a:rPr lang="pt-BR" altLang="pt-BR" sz="1600" b="1" dirty="0" smtClean="0">
                <a:solidFill>
                  <a:schemeClr val="tx1"/>
                </a:solidFill>
                <a:ea typeface="Arial Unicode MS" pitchFamily="34" charset="-128"/>
                <a:cs typeface="Arial Unicode MS" pitchFamily="34" charset="-128"/>
              </a:rPr>
              <a:t>      Chá </a:t>
            </a:r>
            <a:r>
              <a:rPr lang="pt-BR" altLang="pt-BR" sz="1600" b="1" dirty="0">
                <a:solidFill>
                  <a:schemeClr val="tx1"/>
                </a:solidFill>
                <a:ea typeface="Arial Unicode MS" pitchFamily="34" charset="-128"/>
                <a:cs typeface="Arial Unicode MS" pitchFamily="34" charset="-128"/>
              </a:rPr>
              <a:t>para </a:t>
            </a:r>
            <a:r>
              <a:rPr lang="pt-BR" altLang="pt-BR" sz="1600" b="1" dirty="0">
                <a:solidFill>
                  <a:schemeClr val="tx1"/>
                </a:solidFill>
                <a:cs typeface="Times New Roman" pitchFamily="18" charset="0"/>
              </a:rPr>
              <a:t>febres, resfriados, gripes, bronquite e catarral.</a:t>
            </a:r>
            <a:endParaRPr lang="pt-BR" altLang="pt-BR" sz="1600" dirty="0">
              <a:solidFill>
                <a:schemeClr val="tx1"/>
              </a:solidFill>
              <a:ea typeface="Arial Unicode MS" pitchFamily="34" charset="-128"/>
              <a:cs typeface="Arial Unicode MS" pitchFamily="34" charset="-128"/>
            </a:endParaRPr>
          </a:p>
          <a:p>
            <a:pPr algn="just">
              <a:spcBef>
                <a:spcPct val="0"/>
              </a:spcBef>
              <a:spcAft>
                <a:spcPts val="500"/>
              </a:spcAft>
              <a:buFontTx/>
              <a:buNone/>
            </a:pPr>
            <a:r>
              <a:rPr lang="pt-BR" altLang="pt-BR" sz="1600" b="1" dirty="0" smtClean="0">
                <a:solidFill>
                  <a:schemeClr val="tx1"/>
                </a:solidFill>
                <a:cs typeface="Times New Roman" pitchFamily="18" charset="0"/>
              </a:rPr>
              <a:t>       Preparo </a:t>
            </a:r>
            <a:r>
              <a:rPr lang="pt-BR" altLang="pt-BR" sz="1600" b="1" dirty="0">
                <a:solidFill>
                  <a:schemeClr val="tx1"/>
                </a:solidFill>
                <a:cs typeface="Times New Roman" pitchFamily="18" charset="0"/>
              </a:rPr>
              <a:t>e dosagem:</a:t>
            </a:r>
            <a:r>
              <a:rPr lang="pt-BR" altLang="pt-BR" sz="1600" dirty="0">
                <a:solidFill>
                  <a:schemeClr val="tx1"/>
                </a:solidFill>
                <a:cs typeface="Times New Roman" pitchFamily="18" charset="0"/>
              </a:rPr>
              <a:t> ferver 1 xícara (café) de água e adicionar 1 colher (sopa de folhas e flores picados de </a:t>
            </a:r>
            <a:r>
              <a:rPr lang="pt-BR" altLang="pt-BR" sz="1600" dirty="0" err="1" smtClean="0">
                <a:solidFill>
                  <a:schemeClr val="tx1"/>
                </a:solidFill>
                <a:cs typeface="Times New Roman" pitchFamily="18" charset="0"/>
              </a:rPr>
              <a:t>gervão</a:t>
            </a:r>
            <a:r>
              <a:rPr lang="pt-BR" altLang="pt-BR" sz="1600" dirty="0" smtClean="0">
                <a:solidFill>
                  <a:schemeClr val="tx1"/>
                </a:solidFill>
                <a:cs typeface="Times New Roman" pitchFamily="18" charset="0"/>
              </a:rPr>
              <a:t>. </a:t>
            </a:r>
            <a:r>
              <a:rPr lang="pt-BR" altLang="pt-BR" sz="1600" dirty="0">
                <a:solidFill>
                  <a:schemeClr val="tx1"/>
                </a:solidFill>
                <a:cs typeface="Times New Roman" pitchFamily="18" charset="0"/>
              </a:rPr>
              <a:t>Desligue o fogo, espere amornar e coe. Em seguida, adicione 1 xícara de café de açúcar cristal e leve novamente ao fogo, até completa dissolução. Tome 1 colher de sopa, de 2 a 3 vezes ao dia. Para crianças dar somente metade da dose.</a:t>
            </a:r>
            <a:r>
              <a:rPr lang="pt-BR" altLang="pt-BR" sz="1600" dirty="0">
                <a:solidFill>
                  <a:schemeClr val="tx1"/>
                </a:solidFill>
                <a:ea typeface="Arial Unicode MS" pitchFamily="34" charset="-128"/>
                <a:cs typeface="Arial Unicode MS" pitchFamily="34" charset="-128"/>
              </a:rPr>
              <a:t> </a:t>
            </a:r>
            <a:endParaRPr lang="pt-BR" altLang="pt-BR" sz="1800" dirty="0">
              <a:solidFill>
                <a:schemeClr val="tx1"/>
              </a:solidFill>
              <a:ea typeface="Arial Unicode MS" pitchFamily="34" charset="-128"/>
              <a:cs typeface="Arial Unicode MS" pitchFamily="34" charset="-128"/>
            </a:endParaRPr>
          </a:p>
          <a:p>
            <a:pPr algn="just">
              <a:spcAft>
                <a:spcPts val="500"/>
              </a:spcAft>
              <a:defRPr/>
            </a:pPr>
            <a:endParaRPr lang="pt-BR" altLang="pt-BR" sz="1800" dirty="0" smtClean="0">
              <a:solidFill>
                <a:schemeClr val="tx1"/>
              </a:solidFill>
              <a:latin typeface="Times New Roman" pitchFamily="18" charset="0"/>
              <a:ea typeface="Arial Unicode MS" pitchFamily="34" charset="-128"/>
              <a:cs typeface="Arial Unicode MS" pitchFamily="34" charset="-128"/>
            </a:endParaRPr>
          </a:p>
        </p:txBody>
      </p:sp>
      <p:sp>
        <p:nvSpPr>
          <p:cNvPr id="8" name="Rectangle 2"/>
          <p:cNvSpPr txBox="1">
            <a:spLocks noChangeArrowheads="1"/>
          </p:cNvSpPr>
          <p:nvPr/>
        </p:nvSpPr>
        <p:spPr>
          <a:xfrm>
            <a:off x="2699792" y="498004"/>
            <a:ext cx="1981200" cy="533400"/>
          </a:xfrm>
          <a:prstGeom prst="rect">
            <a:avLst/>
          </a:prstGeom>
        </p:spPr>
        <p:txBody>
          <a:bodyPr/>
          <a:lstStyle>
            <a:lvl1pPr defTabSz="971550">
              <a:defRPr sz="2400">
                <a:solidFill>
                  <a:schemeClr val="bg1"/>
                </a:solidFill>
                <a:latin typeface="Arial" charset="0"/>
              </a:defRPr>
            </a:lvl1pPr>
            <a:lvl2pPr marL="742950" indent="-285750" defTabSz="971550">
              <a:defRPr sz="2400">
                <a:solidFill>
                  <a:schemeClr val="bg1"/>
                </a:solidFill>
                <a:latin typeface="Arial" charset="0"/>
              </a:defRPr>
            </a:lvl2pPr>
            <a:lvl3pPr marL="1143000" indent="-228600" defTabSz="971550">
              <a:defRPr sz="2400">
                <a:solidFill>
                  <a:schemeClr val="bg1"/>
                </a:solidFill>
                <a:latin typeface="Arial" charset="0"/>
              </a:defRPr>
            </a:lvl3pPr>
            <a:lvl4pPr marL="1600200" indent="-228600" defTabSz="971550">
              <a:defRPr sz="2400">
                <a:solidFill>
                  <a:schemeClr val="bg1"/>
                </a:solidFill>
                <a:latin typeface="Arial" charset="0"/>
              </a:defRPr>
            </a:lvl4pPr>
            <a:lvl5pPr marL="2057400" indent="-228600" defTabSz="971550">
              <a:defRPr sz="2400">
                <a:solidFill>
                  <a:schemeClr val="bg1"/>
                </a:solidFill>
                <a:latin typeface="Arial" charset="0"/>
              </a:defRPr>
            </a:lvl5pPr>
            <a:lvl6pPr marL="2514600" indent="-228600" defTabSz="971550" eaLnBrk="0" fontAlgn="base" hangingPunct="0">
              <a:spcBef>
                <a:spcPct val="0"/>
              </a:spcBef>
              <a:spcAft>
                <a:spcPct val="0"/>
              </a:spcAft>
              <a:defRPr sz="2400">
                <a:solidFill>
                  <a:schemeClr val="bg1"/>
                </a:solidFill>
                <a:latin typeface="Arial" charset="0"/>
              </a:defRPr>
            </a:lvl6pPr>
            <a:lvl7pPr marL="2971800" indent="-228600" defTabSz="971550" eaLnBrk="0" fontAlgn="base" hangingPunct="0">
              <a:spcBef>
                <a:spcPct val="0"/>
              </a:spcBef>
              <a:spcAft>
                <a:spcPct val="0"/>
              </a:spcAft>
              <a:defRPr sz="2400">
                <a:solidFill>
                  <a:schemeClr val="bg1"/>
                </a:solidFill>
                <a:latin typeface="Arial" charset="0"/>
              </a:defRPr>
            </a:lvl7pPr>
            <a:lvl8pPr marL="3429000" indent="-228600" defTabSz="971550" eaLnBrk="0" fontAlgn="base" hangingPunct="0">
              <a:spcBef>
                <a:spcPct val="0"/>
              </a:spcBef>
              <a:spcAft>
                <a:spcPct val="0"/>
              </a:spcAft>
              <a:defRPr sz="2400">
                <a:solidFill>
                  <a:schemeClr val="bg1"/>
                </a:solidFill>
                <a:latin typeface="Arial" charset="0"/>
              </a:defRPr>
            </a:lvl8pPr>
            <a:lvl9pPr marL="3886200" indent="-228600" defTabSz="971550" eaLnBrk="0" fontAlgn="base" hangingPunct="0">
              <a:spcBef>
                <a:spcPct val="0"/>
              </a:spcBef>
              <a:spcAft>
                <a:spcPct val="0"/>
              </a:spcAft>
              <a:defRPr sz="2400">
                <a:solidFill>
                  <a:schemeClr val="bg1"/>
                </a:solidFill>
                <a:latin typeface="Arial" charset="0"/>
              </a:defRPr>
            </a:lvl9pPr>
          </a:lstStyle>
          <a:p>
            <a:pPr>
              <a:defRPr/>
            </a:pPr>
            <a:r>
              <a:rPr lang="pt-BR" altLang="pt-BR" sz="3200" b="1" i="1" dirty="0" smtClean="0">
                <a:solidFill>
                  <a:schemeClr val="tx1"/>
                </a:solidFill>
                <a:latin typeface="Times New Roman" pitchFamily="18" charset="0"/>
                <a:cs typeface="Times New Roman" pitchFamily="18" charset="0"/>
              </a:rPr>
              <a:t>GERVÃO</a:t>
            </a:r>
            <a:r>
              <a:rPr lang="pt-BR" altLang="pt-BR" sz="3200" b="1" i="1" dirty="0" smtClean="0">
                <a:solidFill>
                  <a:schemeClr val="tx1"/>
                </a:solidFill>
                <a:effectLst>
                  <a:outerShdw blurRad="38100" dist="38100" dir="2700000" algn="tl">
                    <a:srgbClr val="000000"/>
                  </a:outerShdw>
                </a:effectLst>
                <a:cs typeface="Times New Roman" pitchFamily="18" charset="0"/>
              </a:rPr>
              <a:t> </a:t>
            </a:r>
          </a:p>
        </p:txBody>
      </p:sp>
      <p:pic>
        <p:nvPicPr>
          <p:cNvPr id="2050" name="Picture 2" descr="Resultado de imagem para gerv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908" y="238820"/>
            <a:ext cx="3543469" cy="254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60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7"/>
                                        </p:tgtEl>
                                        <p:attrNameLst>
                                          <p:attrName>style.visibility</p:attrName>
                                        </p:attrNameLst>
                                      </p:cBhvr>
                                      <p:to>
                                        <p:strVal val="visible"/>
                                      </p:to>
                                    </p:set>
                                    <p:anim to="" calcmode="lin" valueType="num">
                                      <p:cBhvr>
                                        <p:cTn id="12" dur="1" fill="hold"/>
                                        <p:tgtEl>
                                          <p:spTgt spid="1638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83"/>
          <p:cNvSpPr txBox="1">
            <a:spLocks noChangeArrowheads="1"/>
          </p:cNvSpPr>
          <p:nvPr/>
        </p:nvSpPr>
        <p:spPr bwMode="auto">
          <a:xfrm>
            <a:off x="0" y="990600"/>
            <a:ext cx="6732240" cy="522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charset="0"/>
              </a:defRPr>
            </a:lvl1pPr>
            <a:lvl2pPr marL="482600" indent="-29210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lvl="1" algn="just">
              <a:spcAft>
                <a:spcPts val="500"/>
              </a:spcAft>
              <a:buClr>
                <a:srgbClr val="FFFF00"/>
              </a:buClr>
              <a:buFont typeface="Arial" charset="0"/>
              <a:buNone/>
              <a:defRPr/>
            </a:pPr>
            <a:r>
              <a:rPr lang="pt-BR" altLang="pt-BR" sz="1800" b="1" dirty="0" smtClean="0">
                <a:solidFill>
                  <a:schemeClr val="tx1"/>
                </a:solidFill>
                <a:latin typeface="Times New Roman" pitchFamily="18" charset="0"/>
                <a:ea typeface="Arial Unicode MS" pitchFamily="34" charset="-128"/>
                <a:cs typeface="Arial Unicode MS" pitchFamily="34" charset="-128"/>
              </a:rPr>
              <a:t>Nome popular:</a:t>
            </a:r>
            <a:r>
              <a:rPr lang="pt-BR" altLang="pt-BR" sz="1800" dirty="0" smtClean="0">
                <a:solidFill>
                  <a:schemeClr val="tx1"/>
                </a:solidFill>
                <a:latin typeface="Times New Roman" pitchFamily="18" charset="0"/>
                <a:ea typeface="Arial Unicode MS" pitchFamily="34" charset="-128"/>
                <a:cs typeface="Arial Unicode MS" pitchFamily="34" charset="-128"/>
              </a:rPr>
              <a:t>  manjericão-da-folha-larga.</a:t>
            </a:r>
          </a:p>
          <a:p>
            <a:pPr lvl="1" algn="just">
              <a:spcAft>
                <a:spcPts val="500"/>
              </a:spcAft>
              <a:buClr>
                <a:srgbClr val="FFFF00"/>
              </a:buClr>
              <a:buFont typeface="Arial" charset="0"/>
              <a:buNone/>
              <a:defRPr/>
            </a:pPr>
            <a:r>
              <a:rPr lang="pt-BR" altLang="pt-BR" sz="1800" b="1" dirty="0" smtClean="0">
                <a:solidFill>
                  <a:schemeClr val="tx1"/>
                </a:solidFill>
                <a:latin typeface="Times New Roman" pitchFamily="18" charset="0"/>
                <a:ea typeface="Arial Unicode MS" pitchFamily="34" charset="-128"/>
                <a:cs typeface="Arial Unicode MS" pitchFamily="34" charset="-128"/>
              </a:rPr>
              <a:t>Indicações:</a:t>
            </a:r>
            <a:r>
              <a:rPr lang="pt-BR" altLang="pt-BR" sz="1800" dirty="0" smtClean="0">
                <a:solidFill>
                  <a:schemeClr val="tx1"/>
                </a:solidFill>
                <a:latin typeface="Times New Roman" pitchFamily="18" charset="0"/>
                <a:ea typeface="Arial Unicode MS" pitchFamily="34" charset="-128"/>
                <a:cs typeface="Arial Unicode MS" pitchFamily="34" charset="-128"/>
              </a:rPr>
              <a:t> é uma planta estimulante digestiva</a:t>
            </a:r>
          </a:p>
          <a:p>
            <a:pPr lvl="1" algn="just">
              <a:spcAft>
                <a:spcPts val="500"/>
              </a:spcAft>
              <a:buClr>
                <a:srgbClr val="FFFF00"/>
              </a:buClr>
              <a:buFont typeface="Arial" charset="0"/>
              <a:buNone/>
              <a:defRPr/>
            </a:pPr>
            <a:r>
              <a:rPr lang="pt-BR" altLang="pt-BR" sz="1800" dirty="0" smtClean="0">
                <a:solidFill>
                  <a:schemeClr val="tx1"/>
                </a:solidFill>
                <a:latin typeface="Times New Roman" pitchFamily="18" charset="0"/>
                <a:ea typeface="Arial Unicode MS" pitchFamily="34" charset="-128"/>
                <a:cs typeface="Arial Unicode MS" pitchFamily="34" charset="-128"/>
              </a:rPr>
              <a:t> e antirreumática, antisséptica, caritativa e tônica.</a:t>
            </a:r>
          </a:p>
          <a:p>
            <a:pPr lvl="1" algn="just">
              <a:spcAft>
                <a:spcPts val="500"/>
              </a:spcAft>
              <a:buClr>
                <a:srgbClr val="FFFF00"/>
              </a:buClr>
              <a:buFont typeface="Arial" charset="0"/>
              <a:buNone/>
              <a:defRPr/>
            </a:pPr>
            <a:r>
              <a:rPr lang="pt-BR" altLang="pt-BR" sz="1800" b="1" dirty="0" smtClean="0">
                <a:solidFill>
                  <a:schemeClr val="tx1"/>
                </a:solidFill>
                <a:latin typeface="Times New Roman" pitchFamily="18" charset="0"/>
                <a:ea typeface="Arial Unicode MS" pitchFamily="34" charset="-128"/>
                <a:cs typeface="Arial Unicode MS" pitchFamily="34" charset="-128"/>
              </a:rPr>
              <a:t>Parte usada: </a:t>
            </a:r>
            <a:r>
              <a:rPr lang="pt-BR" altLang="pt-BR" sz="1800" dirty="0" smtClean="0">
                <a:solidFill>
                  <a:schemeClr val="tx1"/>
                </a:solidFill>
                <a:latin typeface="Times New Roman" pitchFamily="18" charset="0"/>
                <a:ea typeface="Arial Unicode MS" pitchFamily="34" charset="-128"/>
                <a:cs typeface="Arial Unicode MS" pitchFamily="34" charset="-128"/>
              </a:rPr>
              <a:t>folhas.</a:t>
            </a:r>
          </a:p>
          <a:p>
            <a:pPr lvl="1" algn="just">
              <a:spcAft>
                <a:spcPts val="500"/>
              </a:spcAft>
              <a:buClr>
                <a:srgbClr val="FFFF00"/>
              </a:buClr>
              <a:buFont typeface="Arial" charset="0"/>
              <a:buNone/>
              <a:defRPr/>
            </a:pPr>
            <a:r>
              <a:rPr lang="pt-BR" altLang="pt-BR" sz="1800" b="1" dirty="0" smtClean="0">
                <a:solidFill>
                  <a:schemeClr val="tx1"/>
                </a:solidFill>
                <a:latin typeface="Times New Roman" pitchFamily="18" charset="0"/>
                <a:ea typeface="Arial Unicode MS" pitchFamily="34" charset="-128"/>
                <a:cs typeface="Arial Unicode MS" pitchFamily="34" charset="-128"/>
              </a:rPr>
              <a:t>Outros</a:t>
            </a:r>
            <a:r>
              <a:rPr lang="pt-BR" altLang="pt-BR" sz="1800" dirty="0" smtClean="0">
                <a:solidFill>
                  <a:schemeClr val="tx1"/>
                </a:solidFill>
                <a:latin typeface="Times New Roman" pitchFamily="18" charset="0"/>
                <a:ea typeface="Arial Unicode MS" pitchFamily="34" charset="-128"/>
                <a:cs typeface="Arial Unicode MS" pitchFamily="34" charset="-128"/>
              </a:rPr>
              <a:t> </a:t>
            </a:r>
            <a:r>
              <a:rPr lang="pt-BR" altLang="pt-BR" sz="1800" b="1" dirty="0" smtClean="0">
                <a:solidFill>
                  <a:schemeClr val="tx1"/>
                </a:solidFill>
                <a:latin typeface="Times New Roman" pitchFamily="18" charset="0"/>
                <a:ea typeface="Arial Unicode MS" pitchFamily="34" charset="-128"/>
                <a:cs typeface="Arial Unicode MS" pitchFamily="34" charset="-128"/>
              </a:rPr>
              <a:t>usos</a:t>
            </a:r>
            <a:r>
              <a:rPr lang="pt-BR" altLang="pt-BR" sz="1800" dirty="0" smtClean="0">
                <a:solidFill>
                  <a:schemeClr val="tx1"/>
                </a:solidFill>
                <a:latin typeface="Times New Roman" pitchFamily="18" charset="0"/>
                <a:ea typeface="Arial Unicode MS" pitchFamily="34" charset="-128"/>
                <a:cs typeface="Arial Unicode MS" pitchFamily="34" charset="-128"/>
              </a:rPr>
              <a:t>: Culinária</a:t>
            </a:r>
          </a:p>
          <a:p>
            <a:pPr lvl="1" algn="just">
              <a:spcAft>
                <a:spcPts val="500"/>
              </a:spcAft>
              <a:buClr>
                <a:srgbClr val="FFFF00"/>
              </a:buClr>
              <a:buFont typeface="Arial" charset="0"/>
              <a:buNone/>
              <a:defRPr/>
            </a:pPr>
            <a:r>
              <a:rPr lang="pt-BR" altLang="pt-BR" sz="1800" b="1" dirty="0" smtClean="0">
                <a:solidFill>
                  <a:schemeClr val="tx1"/>
                </a:solidFill>
                <a:latin typeface="Times New Roman" pitchFamily="18" charset="0"/>
                <a:ea typeface="Arial Unicode MS" pitchFamily="34" charset="-128"/>
                <a:cs typeface="Arial Unicode MS" pitchFamily="34" charset="-128"/>
              </a:rPr>
              <a:t>Toxicologia:</a:t>
            </a:r>
            <a:r>
              <a:rPr lang="pt-BR" altLang="pt-BR" sz="1800" dirty="0" smtClean="0">
                <a:solidFill>
                  <a:schemeClr val="tx1"/>
                </a:solidFill>
                <a:latin typeface="Times New Roman" pitchFamily="18" charset="0"/>
                <a:ea typeface="Arial Unicode MS" pitchFamily="34" charset="-128"/>
                <a:cs typeface="Arial Unicode MS" pitchFamily="34" charset="-128"/>
              </a:rPr>
              <a:t> sem referências.</a:t>
            </a:r>
          </a:p>
          <a:p>
            <a:pPr lvl="1" algn="just">
              <a:spcAft>
                <a:spcPts val="500"/>
              </a:spcAft>
              <a:buClr>
                <a:srgbClr val="FFFF00"/>
              </a:buClr>
              <a:buFont typeface="Arial" charset="0"/>
              <a:buNone/>
              <a:defRPr/>
            </a:pPr>
            <a:endParaRPr lang="pt-BR" altLang="pt-BR" sz="1800" dirty="0" smtClean="0">
              <a:solidFill>
                <a:schemeClr val="tx1"/>
              </a:solidFill>
              <a:latin typeface="Times New Roman" pitchFamily="18" charset="0"/>
              <a:ea typeface="Arial Unicode MS" pitchFamily="34" charset="-128"/>
              <a:cs typeface="Arial Unicode MS" pitchFamily="34" charset="-128"/>
            </a:endParaRPr>
          </a:p>
          <a:p>
            <a:pPr lvl="1" algn="just">
              <a:spcAft>
                <a:spcPts val="500"/>
              </a:spcAft>
              <a:buClr>
                <a:srgbClr val="FFFF00"/>
              </a:buClr>
              <a:buFont typeface="Arial" charset="0"/>
              <a:buNone/>
              <a:defRPr/>
            </a:pPr>
            <a:endParaRPr lang="pt-BR" altLang="pt-BR" sz="1800" dirty="0">
              <a:solidFill>
                <a:schemeClr val="tx1"/>
              </a:solidFill>
              <a:latin typeface="Times New Roman" pitchFamily="18" charset="0"/>
              <a:ea typeface="Arial Unicode MS" pitchFamily="34" charset="-128"/>
              <a:cs typeface="Arial Unicode MS" pitchFamily="34" charset="-128"/>
            </a:endParaRPr>
          </a:p>
          <a:p>
            <a:pPr lvl="1" algn="just">
              <a:spcBef>
                <a:spcPct val="0"/>
              </a:spcBef>
              <a:spcAft>
                <a:spcPts val="500"/>
              </a:spcAft>
              <a:buClr>
                <a:srgbClr val="FFFF00"/>
              </a:buClr>
              <a:buFont typeface="Arial" charset="0"/>
              <a:buNone/>
            </a:pPr>
            <a:r>
              <a:rPr lang="pt-BR" altLang="pt-BR" sz="1800" b="1" i="1" dirty="0">
                <a:solidFill>
                  <a:schemeClr val="tx1"/>
                </a:solidFill>
                <a:ea typeface="Arial Unicode MS" pitchFamily="34" charset="-128"/>
                <a:cs typeface="Arial Unicode MS" pitchFamily="34" charset="-128"/>
              </a:rPr>
              <a:t>Chá para pressão baixa</a:t>
            </a:r>
            <a:endParaRPr lang="pt-BR" altLang="pt-BR" sz="1800" dirty="0">
              <a:solidFill>
                <a:schemeClr val="tx1"/>
              </a:solidFill>
              <a:ea typeface="Arial Unicode MS" pitchFamily="34" charset="-128"/>
              <a:cs typeface="Arial Unicode MS" pitchFamily="34" charset="-128"/>
            </a:endParaRPr>
          </a:p>
          <a:p>
            <a:pPr lvl="1" algn="just">
              <a:spcBef>
                <a:spcPct val="0"/>
              </a:spcBef>
              <a:spcAft>
                <a:spcPts val="500"/>
              </a:spcAft>
              <a:buClr>
                <a:srgbClr val="FFFF00"/>
              </a:buClr>
              <a:buFont typeface="Arial" charset="0"/>
              <a:buNone/>
            </a:pPr>
            <a:r>
              <a:rPr lang="pt-BR" altLang="pt-BR" sz="1800" b="1" dirty="0">
                <a:solidFill>
                  <a:schemeClr val="tx1"/>
                </a:solidFill>
                <a:ea typeface="Arial Unicode MS" pitchFamily="34" charset="-128"/>
                <a:cs typeface="Arial Unicode MS" pitchFamily="34" charset="-128"/>
              </a:rPr>
              <a:t>Preparo e dosagem:</a:t>
            </a:r>
            <a:r>
              <a:rPr lang="pt-BR" altLang="pt-BR" sz="1800" dirty="0">
                <a:solidFill>
                  <a:schemeClr val="tx1"/>
                </a:solidFill>
                <a:ea typeface="Arial Unicode MS" pitchFamily="34" charset="-128"/>
                <a:cs typeface="Arial Unicode MS" pitchFamily="34" charset="-128"/>
              </a:rPr>
              <a:t> em uma vasilha de </a:t>
            </a:r>
            <a:r>
              <a:rPr lang="pt-BR" altLang="pt-BR" sz="1800" dirty="0" smtClean="0">
                <a:solidFill>
                  <a:schemeClr val="tx1"/>
                </a:solidFill>
                <a:ea typeface="Arial Unicode MS" pitchFamily="34" charset="-128"/>
                <a:cs typeface="Arial Unicode MS" pitchFamily="34" charset="-128"/>
              </a:rPr>
              <a:t>ágata coloque </a:t>
            </a:r>
            <a:r>
              <a:rPr lang="pt-BR" altLang="pt-BR" sz="1800" dirty="0">
                <a:solidFill>
                  <a:schemeClr val="tx1"/>
                </a:solidFill>
                <a:ea typeface="Arial Unicode MS" pitchFamily="34" charset="-128"/>
                <a:cs typeface="Arial Unicode MS" pitchFamily="34" charset="-128"/>
              </a:rPr>
              <a:t>2 colheres (sopa) de </a:t>
            </a:r>
            <a:r>
              <a:rPr lang="pt-BR" altLang="pt-BR" sz="1800" b="1" dirty="0">
                <a:solidFill>
                  <a:schemeClr val="tx1"/>
                </a:solidFill>
                <a:ea typeface="Arial Unicode MS" pitchFamily="34" charset="-128"/>
                <a:cs typeface="Arial Unicode MS" pitchFamily="34" charset="-128"/>
              </a:rPr>
              <a:t>manjericão</a:t>
            </a:r>
            <a:r>
              <a:rPr lang="pt-BR" altLang="pt-BR" sz="1800" dirty="0">
                <a:solidFill>
                  <a:schemeClr val="tx1"/>
                </a:solidFill>
                <a:ea typeface="Arial Unicode MS" pitchFamily="34" charset="-128"/>
                <a:cs typeface="Arial Unicode MS" pitchFamily="34" charset="-128"/>
              </a:rPr>
              <a:t>, 2 colheres (sopa) de alecrim e 2 colheres (sopa) de urtiga. Despeje a água fervendo sobre as ervas. Tampe e deixe esfriar. Tome de 2 a 3 xícaras desse chá por dia.</a:t>
            </a:r>
          </a:p>
          <a:p>
            <a:pPr lvl="1" algn="just">
              <a:spcAft>
                <a:spcPts val="500"/>
              </a:spcAft>
              <a:buClr>
                <a:srgbClr val="FFFF00"/>
              </a:buClr>
              <a:buFont typeface="Arial" charset="0"/>
              <a:buNone/>
              <a:defRPr/>
            </a:pPr>
            <a:endParaRPr lang="pt-BR" altLang="pt-BR" sz="1800" dirty="0" smtClean="0">
              <a:solidFill>
                <a:schemeClr val="tx1"/>
              </a:solidFill>
              <a:latin typeface="Times New Roman" pitchFamily="18" charset="0"/>
              <a:ea typeface="Arial Unicode MS" pitchFamily="34" charset="-128"/>
              <a:cs typeface="Arial Unicode MS" pitchFamily="34" charset="-128"/>
            </a:endParaRPr>
          </a:p>
          <a:p>
            <a:pPr lvl="1" algn="just">
              <a:spcAft>
                <a:spcPts val="500"/>
              </a:spcAft>
              <a:buClr>
                <a:srgbClr val="FFFF00"/>
              </a:buClr>
              <a:buFont typeface="Arial" charset="0"/>
              <a:buNone/>
              <a:defRPr/>
            </a:pPr>
            <a:endParaRPr lang="pt-BR" altLang="pt-BR" sz="1800" dirty="0" smtClean="0">
              <a:solidFill>
                <a:schemeClr val="tx1"/>
              </a:solidFill>
              <a:latin typeface="Times New Roman" pitchFamily="18" charset="0"/>
              <a:ea typeface="Arial Unicode MS" pitchFamily="34" charset="-128"/>
              <a:cs typeface="Arial Unicode MS" pitchFamily="34" charset="-128"/>
            </a:endParaRPr>
          </a:p>
        </p:txBody>
      </p:sp>
      <p:sp>
        <p:nvSpPr>
          <p:cNvPr id="8" name="Text Box 118"/>
          <p:cNvSpPr txBox="1">
            <a:spLocks noChangeArrowheads="1"/>
          </p:cNvSpPr>
          <p:nvPr/>
        </p:nvSpPr>
        <p:spPr bwMode="auto">
          <a:xfrm>
            <a:off x="1331640" y="267504"/>
            <a:ext cx="3352800" cy="612750"/>
          </a:xfrm>
          <a:prstGeom prst="rect">
            <a:avLst/>
          </a:prstGeom>
          <a:noFill/>
          <a:ln w="9525">
            <a:noFill/>
            <a:miter lim="800000"/>
            <a:headEnd/>
            <a:tailEnd/>
          </a:ln>
          <a:effectLst/>
        </p:spPr>
        <p:txBody>
          <a:bodyPr lIns="58183" tIns="29092" rIns="58183" bIns="29092">
            <a:spAutoFit/>
          </a:bodyPr>
          <a:lstStyle>
            <a:lvl1pPr defTabSz="582613">
              <a:defRPr sz="2400">
                <a:solidFill>
                  <a:schemeClr val="bg1"/>
                </a:solidFill>
                <a:latin typeface="Arial" charset="0"/>
              </a:defRPr>
            </a:lvl1pPr>
            <a:lvl2pPr marL="742950" indent="-285750" defTabSz="582613">
              <a:defRPr sz="2400">
                <a:solidFill>
                  <a:schemeClr val="bg1"/>
                </a:solidFill>
                <a:latin typeface="Arial" charset="0"/>
              </a:defRPr>
            </a:lvl2pPr>
            <a:lvl3pPr marL="1143000" indent="-228600" defTabSz="582613">
              <a:defRPr sz="2400">
                <a:solidFill>
                  <a:schemeClr val="bg1"/>
                </a:solidFill>
                <a:latin typeface="Arial" charset="0"/>
              </a:defRPr>
            </a:lvl3pPr>
            <a:lvl4pPr marL="1600200" indent="-228600" defTabSz="582613">
              <a:defRPr sz="2400">
                <a:solidFill>
                  <a:schemeClr val="bg1"/>
                </a:solidFill>
                <a:latin typeface="Arial" charset="0"/>
              </a:defRPr>
            </a:lvl4pPr>
            <a:lvl5pPr marL="2057400" indent="-228600" defTabSz="582613">
              <a:defRPr sz="2400">
                <a:solidFill>
                  <a:schemeClr val="bg1"/>
                </a:solidFill>
                <a:latin typeface="Arial" charset="0"/>
              </a:defRPr>
            </a:lvl5pPr>
            <a:lvl6pPr marL="2514600" indent="-228600" defTabSz="582613" eaLnBrk="0" fontAlgn="base" hangingPunct="0">
              <a:spcBef>
                <a:spcPct val="0"/>
              </a:spcBef>
              <a:spcAft>
                <a:spcPct val="0"/>
              </a:spcAft>
              <a:defRPr sz="2400">
                <a:solidFill>
                  <a:schemeClr val="bg1"/>
                </a:solidFill>
                <a:latin typeface="Arial" charset="0"/>
              </a:defRPr>
            </a:lvl6pPr>
            <a:lvl7pPr marL="2971800" indent="-228600" defTabSz="582613" eaLnBrk="0" fontAlgn="base" hangingPunct="0">
              <a:spcBef>
                <a:spcPct val="0"/>
              </a:spcBef>
              <a:spcAft>
                <a:spcPct val="0"/>
              </a:spcAft>
              <a:defRPr sz="2400">
                <a:solidFill>
                  <a:schemeClr val="bg1"/>
                </a:solidFill>
                <a:latin typeface="Arial" charset="0"/>
              </a:defRPr>
            </a:lvl7pPr>
            <a:lvl8pPr marL="3429000" indent="-228600" defTabSz="582613" eaLnBrk="0" fontAlgn="base" hangingPunct="0">
              <a:spcBef>
                <a:spcPct val="0"/>
              </a:spcBef>
              <a:spcAft>
                <a:spcPct val="0"/>
              </a:spcAft>
              <a:defRPr sz="2400">
                <a:solidFill>
                  <a:schemeClr val="bg1"/>
                </a:solidFill>
                <a:latin typeface="Arial" charset="0"/>
              </a:defRPr>
            </a:lvl8pPr>
            <a:lvl9pPr marL="3886200" indent="-228600" defTabSz="582613" eaLnBrk="0" fontAlgn="base" hangingPunct="0">
              <a:spcBef>
                <a:spcPct val="0"/>
              </a:spcBef>
              <a:spcAft>
                <a:spcPct val="0"/>
              </a:spcAft>
              <a:defRPr sz="2400">
                <a:solidFill>
                  <a:schemeClr val="bg1"/>
                </a:solidFill>
                <a:latin typeface="Arial" charset="0"/>
              </a:defRPr>
            </a:lvl9pPr>
          </a:lstStyle>
          <a:p>
            <a:pPr algn="ctr">
              <a:defRPr/>
            </a:pPr>
            <a:r>
              <a:rPr lang="pt-BR" altLang="pt-BR" sz="3200" b="1" i="1" dirty="0" smtClean="0">
                <a:solidFill>
                  <a:schemeClr val="tx1"/>
                </a:solidFill>
                <a:latin typeface="Times New Roman" pitchFamily="18" charset="0"/>
                <a:cs typeface="Times New Roman" pitchFamily="18" charset="0"/>
              </a:rPr>
              <a:t>MANJERICÃO</a:t>
            </a:r>
            <a:r>
              <a:rPr lang="pt-BR" altLang="pt-BR" sz="3600" b="1" dirty="0" smtClean="0">
                <a:solidFill>
                  <a:schemeClr val="tx1"/>
                </a:solidFill>
                <a:effectLst>
                  <a:outerShdw blurRad="38100" dist="38100" dir="2700000" algn="tl">
                    <a:srgbClr val="000000"/>
                  </a:outerShdw>
                </a:effectLst>
                <a:latin typeface="Zurich BT" pitchFamily="34" charset="0"/>
                <a:cs typeface="Times New Roman" pitchFamily="18" charset="0"/>
              </a:rPr>
              <a:t>  </a:t>
            </a:r>
          </a:p>
        </p:txBody>
      </p:sp>
      <p:pic>
        <p:nvPicPr>
          <p:cNvPr id="3074" name="Picture 2" descr="Resultado de imagem para manjeric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648" y="265753"/>
            <a:ext cx="4099848" cy="2886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0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3010"/>
                                        </p:tgtEl>
                                        <p:attrNameLst>
                                          <p:attrName>style.visibility</p:attrName>
                                        </p:attrNameLst>
                                      </p:cBhvr>
                                      <p:to>
                                        <p:strVal val="visible"/>
                                      </p:to>
                                    </p:set>
                                    <p:anim to="" calcmode="lin" valueType="num">
                                      <p:cBhvr>
                                        <p:cTn id="12" dur="1" fill="hold"/>
                                        <p:tgtEl>
                                          <p:spTgt spid="430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83"/>
          <p:cNvSpPr txBox="1">
            <a:spLocks noChangeArrowheads="1"/>
          </p:cNvSpPr>
          <p:nvPr/>
        </p:nvSpPr>
        <p:spPr bwMode="auto">
          <a:xfrm>
            <a:off x="0" y="685800"/>
            <a:ext cx="5364088"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itchFamily="18" charset="0"/>
              </a:defRPr>
            </a:lvl1pPr>
            <a:lvl2pPr marL="482600" indent="-29210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algn="just">
              <a:spcBef>
                <a:spcPct val="0"/>
              </a:spcBef>
              <a:spcAft>
                <a:spcPts val="500"/>
              </a:spcAft>
              <a:buClr>
                <a:srgbClr val="FFFF00"/>
              </a:buClr>
              <a:buFont typeface="Arial" charset="0"/>
              <a:buNone/>
            </a:pPr>
            <a:endParaRPr lang="pt-BR" altLang="pt-BR" sz="1800" b="1" dirty="0" smtClean="0">
              <a:ea typeface="Arial Unicode MS" pitchFamily="34" charset="-128"/>
              <a:cs typeface="Arial Unicode MS" pitchFamily="34" charset="-128"/>
            </a:endParaRPr>
          </a:p>
          <a:p>
            <a:pPr lvl="1" algn="just">
              <a:spcBef>
                <a:spcPct val="0"/>
              </a:spcBef>
              <a:spcAft>
                <a:spcPts val="500"/>
              </a:spcAft>
              <a:buClr>
                <a:srgbClr val="FFFF00"/>
              </a:buClr>
              <a:buFont typeface="Arial" charset="0"/>
              <a:buNone/>
            </a:pPr>
            <a:r>
              <a:rPr lang="pt-BR" altLang="pt-BR" sz="1800" b="1" dirty="0" smtClean="0">
                <a:ea typeface="Arial Unicode MS" pitchFamily="34" charset="-128"/>
                <a:cs typeface="Arial Unicode MS" pitchFamily="34" charset="-128"/>
              </a:rPr>
              <a:t>Nome Popular: e</a:t>
            </a:r>
            <a:r>
              <a:rPr lang="pt-BR" altLang="pt-BR" sz="1800" dirty="0" smtClean="0">
                <a:ea typeface="Arial Unicode MS" pitchFamily="34" charset="-128"/>
                <a:cs typeface="Arial Unicode MS" pitchFamily="34" charset="-128"/>
              </a:rPr>
              <a:t>rva-de-São-Caetano</a:t>
            </a:r>
            <a:r>
              <a:rPr lang="pt-BR" altLang="pt-BR" sz="1800" dirty="0">
                <a:ea typeface="Arial Unicode MS" pitchFamily="34" charset="-128"/>
                <a:cs typeface="Arial Unicode MS" pitchFamily="34" charset="-128"/>
              </a:rPr>
              <a:t>, erva-São-Vicente, melãozinho e erva-de-lavadeira.</a:t>
            </a:r>
          </a:p>
          <a:p>
            <a:pPr lvl="1" algn="just">
              <a:spcBef>
                <a:spcPct val="0"/>
              </a:spcBef>
              <a:spcAft>
                <a:spcPts val="500"/>
              </a:spcAft>
              <a:buClr>
                <a:srgbClr val="FFFF00"/>
              </a:buClr>
              <a:buFont typeface="Arial" charset="0"/>
              <a:buNone/>
            </a:pPr>
            <a:r>
              <a:rPr lang="pt-BR" altLang="pt-BR" sz="1800" b="1" dirty="0" smtClean="0">
                <a:ea typeface="Arial Unicode MS" pitchFamily="34" charset="-128"/>
                <a:cs typeface="Arial Unicode MS" pitchFamily="34" charset="-128"/>
              </a:rPr>
              <a:t>Indicações</a:t>
            </a:r>
            <a:r>
              <a:rPr lang="pt-BR" altLang="pt-BR" sz="1800" b="1" dirty="0">
                <a:ea typeface="Arial Unicode MS" pitchFamily="34" charset="-128"/>
                <a:cs typeface="Arial Unicode MS" pitchFamily="34" charset="-128"/>
              </a:rPr>
              <a:t>: </a:t>
            </a:r>
            <a:r>
              <a:rPr lang="pt-BR" altLang="pt-BR" sz="1800" dirty="0">
                <a:ea typeface="Arial Unicode MS" pitchFamily="34" charset="-128"/>
                <a:cs typeface="Arial Unicode MS" pitchFamily="34" charset="-128"/>
              </a:rPr>
              <a:t>purgativo, febrífugo, </a:t>
            </a:r>
            <a:r>
              <a:rPr lang="pt-BR" altLang="pt-BR" sz="1800" dirty="0" smtClean="0">
                <a:ea typeface="Arial Unicode MS" pitchFamily="34" charset="-128"/>
                <a:cs typeface="Arial Unicode MS" pitchFamily="34" charset="-128"/>
              </a:rPr>
              <a:t>antileucorreico, </a:t>
            </a:r>
            <a:r>
              <a:rPr lang="pt-BR" altLang="pt-BR" sz="1800" dirty="0" err="1">
                <a:ea typeface="Arial Unicode MS" pitchFamily="34" charset="-128"/>
                <a:cs typeface="Arial Unicode MS" pitchFamily="34" charset="-128"/>
              </a:rPr>
              <a:t>anticatarral</a:t>
            </a:r>
            <a:r>
              <a:rPr lang="pt-BR" altLang="pt-BR" sz="1800" dirty="0">
                <a:ea typeface="Arial Unicode MS" pitchFamily="34" charset="-128"/>
                <a:cs typeface="Arial Unicode MS" pitchFamily="34" charset="-128"/>
              </a:rPr>
              <a:t>, </a:t>
            </a:r>
            <a:r>
              <a:rPr lang="pt-BR" altLang="pt-BR" sz="1800" dirty="0" smtClean="0">
                <a:ea typeface="Arial Unicode MS" pitchFamily="34" charset="-128"/>
                <a:cs typeface="Arial Unicode MS" pitchFamily="34" charset="-128"/>
              </a:rPr>
              <a:t>antirreumático. </a:t>
            </a:r>
            <a:r>
              <a:rPr lang="pt-BR" altLang="pt-BR" sz="1800" dirty="0">
                <a:ea typeface="Arial Unicode MS" pitchFamily="34" charset="-128"/>
                <a:cs typeface="Arial Unicode MS" pitchFamily="34" charset="-128"/>
              </a:rPr>
              <a:t>Usada para infecções hepáticas, diabetes, cólicas </a:t>
            </a:r>
            <a:r>
              <a:rPr lang="pt-BR" altLang="pt-BR" sz="1800" dirty="0" smtClean="0">
                <a:ea typeface="Arial Unicode MS" pitchFamily="34" charset="-128"/>
                <a:cs typeface="Arial Unicode MS" pitchFamily="34" charset="-128"/>
              </a:rPr>
              <a:t>abdominais, </a:t>
            </a:r>
            <a:r>
              <a:rPr lang="pt-BR" altLang="pt-BR" sz="1800" dirty="0">
                <a:ea typeface="Arial Unicode MS" pitchFamily="34" charset="-128"/>
                <a:cs typeface="Arial Unicode MS" pitchFamily="34" charset="-128"/>
              </a:rPr>
              <a:t>para problemas de pele, queimaduras e contra </a:t>
            </a:r>
            <a:r>
              <a:rPr lang="pt-BR" altLang="pt-BR" sz="1800" dirty="0" err="1">
                <a:ea typeface="Arial Unicode MS" pitchFamily="34" charset="-128"/>
                <a:cs typeface="Arial Unicode MS" pitchFamily="34" charset="-128"/>
              </a:rPr>
              <a:t>hemorróidas</a:t>
            </a:r>
            <a:r>
              <a:rPr lang="pt-BR" altLang="pt-BR" sz="1800" dirty="0">
                <a:ea typeface="Arial Unicode MS" pitchFamily="34" charset="-128"/>
                <a:cs typeface="Arial Unicode MS" pitchFamily="34" charset="-128"/>
              </a:rPr>
              <a:t> (fruto maduro).</a:t>
            </a:r>
          </a:p>
          <a:p>
            <a:pPr lvl="1" algn="just">
              <a:spcBef>
                <a:spcPct val="0"/>
              </a:spcBef>
              <a:spcAft>
                <a:spcPts val="500"/>
              </a:spcAft>
              <a:buClr>
                <a:srgbClr val="FFFF00"/>
              </a:buClr>
              <a:buFont typeface="Arial" charset="0"/>
              <a:buNone/>
            </a:pPr>
            <a:r>
              <a:rPr lang="pt-BR" altLang="pt-BR" sz="1800" b="1" dirty="0" smtClean="0">
                <a:ea typeface="Arial Unicode MS" pitchFamily="34" charset="-128"/>
                <a:cs typeface="Arial Unicode MS" pitchFamily="34" charset="-128"/>
              </a:rPr>
              <a:t>Outros </a:t>
            </a:r>
            <a:r>
              <a:rPr lang="pt-BR" altLang="pt-BR" sz="1800" b="1" dirty="0">
                <a:ea typeface="Arial Unicode MS" pitchFamily="34" charset="-128"/>
                <a:cs typeface="Arial Unicode MS" pitchFamily="34" charset="-128"/>
              </a:rPr>
              <a:t>usos:</a:t>
            </a:r>
            <a:r>
              <a:rPr lang="pt-BR" altLang="pt-BR" sz="1800" dirty="0">
                <a:ea typeface="Arial Unicode MS" pitchFamily="34" charset="-128"/>
                <a:cs typeface="Arial Unicode MS" pitchFamily="34" charset="-128"/>
              </a:rPr>
              <a:t> o caule e as folhas verdes triturados são utilizados pelas lavadeiras para clarear roupas (alvejante). O fruto é comestível, quando verde é cozido em água e sal e utilizado em picles e molhos picantes. Na Índia, a planta substitui o lúpulo na fabricação de cerveja</a:t>
            </a:r>
            <a:r>
              <a:rPr lang="pt-BR" altLang="pt-BR" sz="1800" dirty="0" smtClean="0">
                <a:ea typeface="Arial Unicode MS" pitchFamily="34" charset="-128"/>
                <a:cs typeface="Arial Unicode MS" pitchFamily="34" charset="-128"/>
              </a:rPr>
              <a:t>.</a:t>
            </a:r>
          </a:p>
          <a:p>
            <a:pPr lvl="1" algn="just">
              <a:spcBef>
                <a:spcPct val="0"/>
              </a:spcBef>
              <a:spcAft>
                <a:spcPts val="500"/>
              </a:spcAft>
              <a:buClr>
                <a:srgbClr val="FFFF00"/>
              </a:buClr>
              <a:buFont typeface="Arial" charset="0"/>
              <a:buNone/>
            </a:pPr>
            <a:endParaRPr lang="pt-BR" altLang="pt-BR" sz="1400" dirty="0">
              <a:ea typeface="Arial Unicode MS" pitchFamily="34" charset="-128"/>
              <a:cs typeface="Arial Unicode MS" pitchFamily="34" charset="-128"/>
            </a:endParaRPr>
          </a:p>
          <a:p>
            <a:pPr lvl="1" algn="just">
              <a:spcBef>
                <a:spcPct val="0"/>
              </a:spcBef>
              <a:spcAft>
                <a:spcPts val="500"/>
              </a:spcAft>
              <a:buClr>
                <a:srgbClr val="FFFF00"/>
              </a:buClr>
              <a:buFont typeface="Arial" charset="0"/>
              <a:buNone/>
            </a:pPr>
            <a:endParaRPr lang="pt-BR" altLang="pt-BR" sz="1400" dirty="0" smtClean="0">
              <a:ea typeface="Arial Unicode MS" pitchFamily="34" charset="-128"/>
              <a:cs typeface="Arial Unicode MS" pitchFamily="34" charset="-128"/>
            </a:endParaRPr>
          </a:p>
          <a:p>
            <a:pPr lvl="1" algn="just">
              <a:spcBef>
                <a:spcPct val="0"/>
              </a:spcBef>
              <a:spcAft>
                <a:spcPts val="500"/>
              </a:spcAft>
              <a:buClr>
                <a:srgbClr val="FFFF00"/>
              </a:buClr>
              <a:buFont typeface="Arial" charset="0"/>
              <a:buNone/>
            </a:pPr>
            <a:endParaRPr lang="pt-BR" altLang="pt-BR" sz="1400" dirty="0">
              <a:ea typeface="Arial Unicode MS" pitchFamily="34" charset="-128"/>
              <a:cs typeface="Arial Unicode MS" pitchFamily="34" charset="-128"/>
            </a:endParaRPr>
          </a:p>
        </p:txBody>
      </p:sp>
      <p:sp>
        <p:nvSpPr>
          <p:cNvPr id="8" name="Text Box 118"/>
          <p:cNvSpPr txBox="1">
            <a:spLocks noChangeArrowheads="1"/>
          </p:cNvSpPr>
          <p:nvPr/>
        </p:nvSpPr>
        <p:spPr bwMode="auto">
          <a:xfrm>
            <a:off x="661392" y="151954"/>
            <a:ext cx="5638800" cy="612750"/>
          </a:xfrm>
          <a:prstGeom prst="rect">
            <a:avLst/>
          </a:prstGeom>
          <a:noFill/>
          <a:ln w="9525">
            <a:noFill/>
            <a:miter lim="800000"/>
            <a:headEnd/>
            <a:tailEnd/>
          </a:ln>
          <a:effectLst/>
        </p:spPr>
        <p:txBody>
          <a:bodyPr lIns="58183" tIns="29092" rIns="58183" bIns="29092">
            <a:spAutoFit/>
          </a:bodyPr>
          <a:lstStyle>
            <a:lvl1pPr defTabSz="582613">
              <a:defRPr sz="2400">
                <a:solidFill>
                  <a:schemeClr val="bg1"/>
                </a:solidFill>
                <a:latin typeface="Arial" charset="0"/>
              </a:defRPr>
            </a:lvl1pPr>
            <a:lvl2pPr marL="742950" indent="-285750" defTabSz="582613">
              <a:defRPr sz="2400">
                <a:solidFill>
                  <a:schemeClr val="bg1"/>
                </a:solidFill>
                <a:latin typeface="Arial" charset="0"/>
              </a:defRPr>
            </a:lvl2pPr>
            <a:lvl3pPr marL="1143000" indent="-228600" defTabSz="582613">
              <a:defRPr sz="2400">
                <a:solidFill>
                  <a:schemeClr val="bg1"/>
                </a:solidFill>
                <a:latin typeface="Arial" charset="0"/>
              </a:defRPr>
            </a:lvl3pPr>
            <a:lvl4pPr marL="1600200" indent="-228600" defTabSz="582613">
              <a:defRPr sz="2400">
                <a:solidFill>
                  <a:schemeClr val="bg1"/>
                </a:solidFill>
                <a:latin typeface="Arial" charset="0"/>
              </a:defRPr>
            </a:lvl4pPr>
            <a:lvl5pPr marL="2057400" indent="-228600" defTabSz="582613">
              <a:defRPr sz="2400">
                <a:solidFill>
                  <a:schemeClr val="bg1"/>
                </a:solidFill>
                <a:latin typeface="Arial" charset="0"/>
              </a:defRPr>
            </a:lvl5pPr>
            <a:lvl6pPr marL="2514600" indent="-228600" defTabSz="582613" eaLnBrk="0" fontAlgn="base" hangingPunct="0">
              <a:spcBef>
                <a:spcPct val="0"/>
              </a:spcBef>
              <a:spcAft>
                <a:spcPct val="0"/>
              </a:spcAft>
              <a:defRPr sz="2400">
                <a:solidFill>
                  <a:schemeClr val="bg1"/>
                </a:solidFill>
                <a:latin typeface="Arial" charset="0"/>
              </a:defRPr>
            </a:lvl6pPr>
            <a:lvl7pPr marL="2971800" indent="-228600" defTabSz="582613" eaLnBrk="0" fontAlgn="base" hangingPunct="0">
              <a:spcBef>
                <a:spcPct val="0"/>
              </a:spcBef>
              <a:spcAft>
                <a:spcPct val="0"/>
              </a:spcAft>
              <a:defRPr sz="2400">
                <a:solidFill>
                  <a:schemeClr val="bg1"/>
                </a:solidFill>
                <a:latin typeface="Arial" charset="0"/>
              </a:defRPr>
            </a:lvl7pPr>
            <a:lvl8pPr marL="3429000" indent="-228600" defTabSz="582613" eaLnBrk="0" fontAlgn="base" hangingPunct="0">
              <a:spcBef>
                <a:spcPct val="0"/>
              </a:spcBef>
              <a:spcAft>
                <a:spcPct val="0"/>
              </a:spcAft>
              <a:defRPr sz="2400">
                <a:solidFill>
                  <a:schemeClr val="bg1"/>
                </a:solidFill>
                <a:latin typeface="Arial" charset="0"/>
              </a:defRPr>
            </a:lvl8pPr>
            <a:lvl9pPr marL="3886200" indent="-228600" defTabSz="582613" eaLnBrk="0" fontAlgn="base" hangingPunct="0">
              <a:spcBef>
                <a:spcPct val="0"/>
              </a:spcBef>
              <a:spcAft>
                <a:spcPct val="0"/>
              </a:spcAft>
              <a:defRPr sz="2400">
                <a:solidFill>
                  <a:schemeClr val="bg1"/>
                </a:solidFill>
                <a:latin typeface="Arial" charset="0"/>
              </a:defRPr>
            </a:lvl9pPr>
          </a:lstStyle>
          <a:p>
            <a:pPr algn="ctr">
              <a:defRPr/>
            </a:pPr>
            <a:r>
              <a:rPr lang="pt-BR" altLang="pt-BR" sz="3200" b="1" i="1" dirty="0" smtClean="0">
                <a:solidFill>
                  <a:schemeClr val="tx1"/>
                </a:solidFill>
                <a:latin typeface="Times New Roman" pitchFamily="18" charset="0"/>
                <a:cs typeface="Times New Roman" pitchFamily="18" charset="0"/>
              </a:rPr>
              <a:t>MELÃO-DE-SÃO-CAETANO</a:t>
            </a:r>
            <a:r>
              <a:rPr lang="pt-BR" altLang="pt-BR" sz="3600" b="1" dirty="0" smtClean="0">
                <a:solidFill>
                  <a:schemeClr val="tx1"/>
                </a:solidFill>
                <a:effectLst>
                  <a:outerShdw blurRad="38100" dist="38100" dir="2700000" algn="tl">
                    <a:srgbClr val="000000"/>
                  </a:outerShdw>
                </a:effectLst>
                <a:latin typeface="Times New Roman" pitchFamily="18" charset="0"/>
                <a:cs typeface="Times New Roman" pitchFamily="18" charset="0"/>
              </a:rPr>
              <a:t> </a:t>
            </a:r>
          </a:p>
        </p:txBody>
      </p:sp>
      <p:sp>
        <p:nvSpPr>
          <p:cNvPr id="5" name="Text Box 83"/>
          <p:cNvSpPr txBox="1">
            <a:spLocks noChangeArrowheads="1"/>
          </p:cNvSpPr>
          <p:nvPr/>
        </p:nvSpPr>
        <p:spPr bwMode="auto">
          <a:xfrm>
            <a:off x="81336" y="4993388"/>
            <a:ext cx="5201416" cy="13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charset="0"/>
              </a:defRPr>
            </a:lvl1pPr>
            <a:lvl2pPr marL="482600" indent="-29210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lvl="1" algn="just">
              <a:spcAft>
                <a:spcPts val="500"/>
              </a:spcAft>
              <a:buClr>
                <a:srgbClr val="FFFF00"/>
              </a:buClr>
              <a:buFont typeface="Arial" charset="0"/>
              <a:buNone/>
              <a:defRPr/>
            </a:pPr>
            <a:r>
              <a:rPr lang="pt-BR" altLang="pt-BR" sz="1600" b="1" i="1" dirty="0" smtClean="0">
                <a:solidFill>
                  <a:schemeClr val="tx1"/>
                </a:solidFill>
                <a:latin typeface="Times New Roman" pitchFamily="18" charset="0"/>
                <a:ea typeface="Arial Unicode MS" pitchFamily="34" charset="-128"/>
                <a:cs typeface="Arial Unicode MS" pitchFamily="34" charset="-128"/>
              </a:rPr>
              <a:t>Chá para diabetes</a:t>
            </a:r>
            <a:endParaRPr lang="pt-BR" altLang="pt-BR" sz="1600" dirty="0" smtClean="0">
              <a:solidFill>
                <a:schemeClr val="tx1"/>
              </a:solidFill>
              <a:latin typeface="Times New Roman" pitchFamily="18" charset="0"/>
              <a:ea typeface="Arial Unicode MS" pitchFamily="34" charset="-128"/>
              <a:cs typeface="Arial Unicode MS" pitchFamily="34" charset="-128"/>
            </a:endParaRPr>
          </a:p>
          <a:p>
            <a:pPr lvl="1" algn="just">
              <a:spcAft>
                <a:spcPts val="500"/>
              </a:spcAft>
              <a:buClr>
                <a:srgbClr val="FFFF00"/>
              </a:buClr>
              <a:buFont typeface="Arial" charset="0"/>
              <a:buNone/>
              <a:defRPr/>
            </a:pPr>
            <a:r>
              <a:rPr lang="pt-BR" altLang="pt-BR" sz="1600" b="1" dirty="0" smtClean="0">
                <a:solidFill>
                  <a:schemeClr val="tx1"/>
                </a:solidFill>
                <a:latin typeface="Times New Roman" pitchFamily="18" charset="0"/>
                <a:ea typeface="Arial Unicode MS" pitchFamily="34" charset="-128"/>
                <a:cs typeface="Arial Unicode MS" pitchFamily="34" charset="-128"/>
              </a:rPr>
              <a:t>Preparo e dosagem:</a:t>
            </a:r>
            <a:r>
              <a:rPr lang="pt-BR" altLang="pt-BR" sz="1600" dirty="0" smtClean="0">
                <a:solidFill>
                  <a:schemeClr val="tx1"/>
                </a:solidFill>
                <a:latin typeface="Times New Roman" pitchFamily="18" charset="0"/>
                <a:ea typeface="Arial Unicode MS" pitchFamily="34" charset="-128"/>
                <a:cs typeface="Arial Unicode MS" pitchFamily="34" charset="-128"/>
              </a:rPr>
              <a:t> aquecer e ferver por 1 minuto 5g de folhas frescas picadas em ¼ de litro de água fria. Deixar em repouso por 10 minutos e coar. Tomar ½ copo pela manhã e ½ copo antes do jantar.</a:t>
            </a:r>
          </a:p>
        </p:txBody>
      </p:sp>
      <p:pic>
        <p:nvPicPr>
          <p:cNvPr id="4098" name="Picture 2" descr="Resultado de imagem para planta melÃ£o sao caetano"/>
          <p:cNvPicPr>
            <a:picLocks noChangeAspect="1" noChangeArrowheads="1"/>
          </p:cNvPicPr>
          <p:nvPr/>
        </p:nvPicPr>
        <p:blipFill rotWithShape="1">
          <a:blip r:embed="rId2">
            <a:extLst>
              <a:ext uri="{28A0092B-C50C-407E-A947-70E740481C1C}">
                <a14:useLocalDpi xmlns:a14="http://schemas.microsoft.com/office/drawing/2010/main" val="0"/>
              </a:ext>
            </a:extLst>
          </a:blip>
          <a:srcRect l="23223"/>
          <a:stretch/>
        </p:blipFill>
        <p:spPr bwMode="auto">
          <a:xfrm>
            <a:off x="5481786" y="1791071"/>
            <a:ext cx="3276228"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767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5058"/>
                                        </p:tgtEl>
                                        <p:attrNameLst>
                                          <p:attrName>style.visibility</p:attrName>
                                        </p:attrNameLst>
                                      </p:cBhvr>
                                      <p:to>
                                        <p:strVal val="visible"/>
                                      </p:to>
                                    </p:set>
                                    <p:anim to="" calcmode="lin" valueType="num">
                                      <p:cBhvr>
                                        <p:cTn id="12" dur="1" fill="hold"/>
                                        <p:tgtEl>
                                          <p:spTgt spid="4505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8" grpId="0" autoUpdateAnimBg="0"/>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8" name="Text Box 118"/>
          <p:cNvSpPr txBox="1">
            <a:spLocks noChangeArrowheads="1"/>
          </p:cNvSpPr>
          <p:nvPr/>
        </p:nvSpPr>
        <p:spPr bwMode="auto">
          <a:xfrm>
            <a:off x="0" y="47625"/>
            <a:ext cx="8892480" cy="5906507"/>
          </a:xfrm>
          <a:prstGeom prst="rect">
            <a:avLst/>
          </a:prstGeom>
          <a:noFill/>
          <a:ln w="9525">
            <a:noFill/>
            <a:miter lim="800000"/>
            <a:headEnd/>
            <a:tailEnd/>
          </a:ln>
          <a:effectLst/>
        </p:spPr>
        <p:txBody>
          <a:bodyPr wrap="square" lIns="58183" tIns="29092" rIns="58183" bIns="29092">
            <a:spAutoFit/>
          </a:bodyPr>
          <a:lstStyle>
            <a:lvl1pPr defTabSz="582613">
              <a:defRPr sz="2400">
                <a:solidFill>
                  <a:schemeClr val="bg1"/>
                </a:solidFill>
                <a:latin typeface="Arial" charset="0"/>
              </a:defRPr>
            </a:lvl1pPr>
            <a:lvl2pPr marL="1123950" indent="-457200" defTabSz="582613">
              <a:defRPr sz="2400">
                <a:solidFill>
                  <a:schemeClr val="bg1"/>
                </a:solidFill>
                <a:latin typeface="Arial" charset="0"/>
              </a:defRPr>
            </a:lvl2pPr>
            <a:lvl3pPr marL="1771650" indent="-457200" defTabSz="582613">
              <a:defRPr sz="2400">
                <a:solidFill>
                  <a:schemeClr val="bg1"/>
                </a:solidFill>
                <a:latin typeface="Arial" charset="0"/>
              </a:defRPr>
            </a:lvl3pPr>
            <a:lvl4pPr marL="2419350" indent="-457200" defTabSz="582613">
              <a:defRPr sz="2400">
                <a:solidFill>
                  <a:schemeClr val="bg1"/>
                </a:solidFill>
                <a:latin typeface="Arial" charset="0"/>
              </a:defRPr>
            </a:lvl4pPr>
            <a:lvl5pPr marL="3067050" indent="-457200" defTabSz="582613">
              <a:defRPr sz="2400">
                <a:solidFill>
                  <a:schemeClr val="bg1"/>
                </a:solidFill>
                <a:latin typeface="Arial" charset="0"/>
              </a:defRPr>
            </a:lvl5pPr>
            <a:lvl6pPr marL="3524250" indent="-457200" defTabSz="582613" eaLnBrk="0" fontAlgn="base" hangingPunct="0">
              <a:spcBef>
                <a:spcPct val="0"/>
              </a:spcBef>
              <a:spcAft>
                <a:spcPct val="0"/>
              </a:spcAft>
              <a:defRPr sz="2400">
                <a:solidFill>
                  <a:schemeClr val="bg1"/>
                </a:solidFill>
                <a:latin typeface="Arial" charset="0"/>
              </a:defRPr>
            </a:lvl6pPr>
            <a:lvl7pPr marL="3981450" indent="-457200" defTabSz="582613" eaLnBrk="0" fontAlgn="base" hangingPunct="0">
              <a:spcBef>
                <a:spcPct val="0"/>
              </a:spcBef>
              <a:spcAft>
                <a:spcPct val="0"/>
              </a:spcAft>
              <a:defRPr sz="2400">
                <a:solidFill>
                  <a:schemeClr val="bg1"/>
                </a:solidFill>
                <a:latin typeface="Arial" charset="0"/>
              </a:defRPr>
            </a:lvl7pPr>
            <a:lvl8pPr marL="4438650" indent="-457200" defTabSz="582613" eaLnBrk="0" fontAlgn="base" hangingPunct="0">
              <a:spcBef>
                <a:spcPct val="0"/>
              </a:spcBef>
              <a:spcAft>
                <a:spcPct val="0"/>
              </a:spcAft>
              <a:defRPr sz="2400">
                <a:solidFill>
                  <a:schemeClr val="bg1"/>
                </a:solidFill>
                <a:latin typeface="Arial" charset="0"/>
              </a:defRPr>
            </a:lvl8pPr>
            <a:lvl9pPr marL="4895850" indent="-457200" defTabSz="582613" eaLnBrk="0" fontAlgn="base" hangingPunct="0">
              <a:spcBef>
                <a:spcPct val="0"/>
              </a:spcBef>
              <a:spcAft>
                <a:spcPct val="0"/>
              </a:spcAft>
              <a:defRPr sz="2400">
                <a:solidFill>
                  <a:schemeClr val="bg1"/>
                </a:solidFill>
                <a:latin typeface="Arial" charset="0"/>
              </a:defRPr>
            </a:lvl9pPr>
          </a:lstStyle>
          <a:p>
            <a:pPr algn="ctr">
              <a:defRPr/>
            </a:pPr>
            <a:r>
              <a:rPr lang="pt-BR" altLang="pt-BR" sz="4400" b="1" dirty="0" smtClean="0">
                <a:solidFill>
                  <a:schemeClr val="tx1"/>
                </a:solidFill>
                <a:latin typeface="Zurich BT" pitchFamily="34" charset="0"/>
              </a:rPr>
              <a:t>Os conceitos holísticos de </a:t>
            </a:r>
          </a:p>
          <a:p>
            <a:pPr algn="ctr">
              <a:defRPr/>
            </a:pPr>
            <a:r>
              <a:rPr lang="pt-BR" altLang="pt-BR" sz="4800" b="1" i="1" u="sng" dirty="0" smtClean="0">
                <a:solidFill>
                  <a:schemeClr val="tx1"/>
                </a:solidFill>
                <a:latin typeface="Zurich BT" pitchFamily="34" charset="0"/>
              </a:rPr>
              <a:t>Hipócrates</a:t>
            </a:r>
          </a:p>
          <a:p>
            <a:pPr algn="ctr">
              <a:defRPr/>
            </a:pPr>
            <a:endParaRPr lang="pt-BR" altLang="pt-BR" sz="2000" b="1" dirty="0" smtClean="0">
              <a:solidFill>
                <a:schemeClr val="tx1"/>
              </a:solidFill>
              <a:latin typeface="Zurich BT" pitchFamily="34" charset="0"/>
            </a:endParaRPr>
          </a:p>
          <a:p>
            <a:pPr algn="just">
              <a:defRPr/>
            </a:pPr>
            <a:r>
              <a:rPr lang="pt-BR" altLang="pt-BR" sz="2000" dirty="0" smtClean="0">
                <a:solidFill>
                  <a:schemeClr val="tx1"/>
                </a:solidFill>
                <a:latin typeface="Arial Unicode MS" pitchFamily="34" charset="-128"/>
                <a:ea typeface="Arial Unicode MS" pitchFamily="34" charset="-128"/>
                <a:cs typeface="Arial Unicode MS" pitchFamily="34" charset="-128"/>
              </a:rPr>
              <a:t>	</a:t>
            </a:r>
            <a:r>
              <a:rPr lang="pt-BR" altLang="pt-BR" dirty="0" smtClean="0">
                <a:solidFill>
                  <a:schemeClr val="tx1"/>
                </a:solidFill>
                <a:latin typeface="Arial Unicode MS" pitchFamily="34" charset="-128"/>
                <a:ea typeface="Arial Unicode MS" pitchFamily="34" charset="-128"/>
                <a:cs typeface="Arial Unicode MS" pitchFamily="34" charset="-128"/>
              </a:rPr>
              <a:t>A medicina que Hip</a:t>
            </a:r>
            <a:r>
              <a:rPr lang="pt-BR" altLang="pt-BR" dirty="0" smtClean="0">
                <a:solidFill>
                  <a:schemeClr val="tx1"/>
                </a:solidFill>
                <a:latin typeface="Zurich BT"/>
                <a:ea typeface="Arial Unicode MS" pitchFamily="34" charset="-128"/>
                <a:cs typeface="Arial Unicode MS" pitchFamily="34" charset="-128"/>
              </a:rPr>
              <a:t>ó</a:t>
            </a:r>
            <a:r>
              <a:rPr lang="pt-BR" altLang="pt-BR" dirty="0" smtClean="0">
                <a:solidFill>
                  <a:schemeClr val="tx1"/>
                </a:solidFill>
                <a:latin typeface="Arial Unicode MS" pitchFamily="34" charset="-128"/>
                <a:ea typeface="Arial Unicode MS" pitchFamily="34" charset="-128"/>
                <a:cs typeface="Arial Unicode MS" pitchFamily="34" charset="-128"/>
              </a:rPr>
              <a:t>crates real</a:t>
            </a:r>
            <a:r>
              <a:rPr lang="pt-BR" altLang="pt-BR" sz="2800" dirty="0" smtClean="0">
                <a:solidFill>
                  <a:schemeClr val="tx1"/>
                </a:solidFill>
                <a:latin typeface="Arial Unicode MS" pitchFamily="34" charset="-128"/>
                <a:ea typeface="Arial Unicode MS" pitchFamily="34" charset="-128"/>
                <a:cs typeface="Arial Unicode MS" pitchFamily="34" charset="-128"/>
              </a:rPr>
              <a:t>i</a:t>
            </a:r>
            <a:r>
              <a:rPr lang="pt-BR" altLang="pt-BR" dirty="0" smtClean="0">
                <a:solidFill>
                  <a:schemeClr val="tx1"/>
                </a:solidFill>
                <a:latin typeface="Arial Unicode MS" pitchFamily="34" charset="-128"/>
                <a:ea typeface="Arial Unicode MS" pitchFamily="34" charset="-128"/>
                <a:cs typeface="Arial Unicode MS" pitchFamily="34" charset="-128"/>
              </a:rPr>
              <a:t>zava 460 a.C., </a:t>
            </a:r>
            <a:r>
              <a:rPr lang="pt-BR" altLang="pt-BR" dirty="0" smtClean="0">
                <a:solidFill>
                  <a:schemeClr val="tx1"/>
                </a:solidFill>
                <a:latin typeface="Zurich BT"/>
                <a:ea typeface="Arial Unicode MS" pitchFamily="34" charset="-128"/>
                <a:cs typeface="Arial Unicode MS" pitchFamily="34" charset="-128"/>
              </a:rPr>
              <a:t>é</a:t>
            </a:r>
            <a:r>
              <a:rPr lang="pt-BR" altLang="pt-BR" dirty="0" smtClean="0">
                <a:solidFill>
                  <a:schemeClr val="tx1"/>
                </a:solidFill>
                <a:latin typeface="Arial Unicode MS" pitchFamily="34" charset="-128"/>
                <a:ea typeface="Arial Unicode MS" pitchFamily="34" charset="-128"/>
                <a:cs typeface="Arial Unicode MS" pitchFamily="34" charset="-128"/>
              </a:rPr>
              <a:t> hoje um modelo para a medicina hol</a:t>
            </a:r>
            <a:r>
              <a:rPr lang="pt-BR" altLang="pt-BR" dirty="0" smtClean="0">
                <a:solidFill>
                  <a:schemeClr val="tx1"/>
                </a:solidFill>
                <a:latin typeface="Zurich BT"/>
                <a:ea typeface="Arial Unicode MS" pitchFamily="34" charset="-128"/>
                <a:cs typeface="Arial Unicode MS" pitchFamily="34" charset="-128"/>
              </a:rPr>
              <a:t>í</a:t>
            </a:r>
            <a:r>
              <a:rPr lang="pt-BR" altLang="pt-BR" dirty="0" smtClean="0">
                <a:solidFill>
                  <a:schemeClr val="tx1"/>
                </a:solidFill>
                <a:latin typeface="Arial Unicode MS" pitchFamily="34" charset="-128"/>
                <a:ea typeface="Arial Unicode MS" pitchFamily="34" charset="-128"/>
                <a:cs typeface="Arial Unicode MS" pitchFamily="34" charset="-128"/>
              </a:rPr>
              <a:t>stica (</a:t>
            </a:r>
            <a:r>
              <a:rPr lang="pt-BR" altLang="pt-BR" dirty="0" smtClean="0">
                <a:solidFill>
                  <a:schemeClr val="tx1"/>
                </a:solidFill>
                <a:latin typeface="Arial Unicode MS" pitchFamily="34" charset="-128"/>
                <a:cs typeface="Times New Roman" pitchFamily="18" charset="0"/>
              </a:rPr>
              <a:t>pr</a:t>
            </a:r>
            <a:r>
              <a:rPr lang="pt-BR" altLang="pt-BR" dirty="0" smtClean="0">
                <a:solidFill>
                  <a:schemeClr val="tx1"/>
                </a:solidFill>
                <a:latin typeface="Zurich BT"/>
                <a:cs typeface="Times New Roman" pitchFamily="18" charset="0"/>
              </a:rPr>
              <a:t>á</a:t>
            </a:r>
            <a:r>
              <a:rPr lang="pt-BR" altLang="pt-BR" dirty="0" smtClean="0">
                <a:solidFill>
                  <a:schemeClr val="tx1"/>
                </a:solidFill>
                <a:latin typeface="Arial Unicode MS" pitchFamily="34" charset="-128"/>
                <a:cs typeface="Times New Roman" pitchFamily="18" charset="0"/>
              </a:rPr>
              <a:t>tica m</a:t>
            </a:r>
            <a:r>
              <a:rPr lang="pt-BR" altLang="pt-BR" dirty="0" smtClean="0">
                <a:solidFill>
                  <a:schemeClr val="tx1"/>
                </a:solidFill>
                <a:latin typeface="Zurich BT"/>
                <a:cs typeface="Times New Roman" pitchFamily="18" charset="0"/>
              </a:rPr>
              <a:t>é</a:t>
            </a:r>
            <a:r>
              <a:rPr lang="pt-BR" altLang="pt-BR" dirty="0" smtClean="0">
                <a:solidFill>
                  <a:schemeClr val="tx1"/>
                </a:solidFill>
                <a:latin typeface="Arial Unicode MS" pitchFamily="34" charset="-128"/>
                <a:cs typeface="Times New Roman" pitchFamily="18" charset="0"/>
              </a:rPr>
              <a:t>dica alternativa que considera o homem como um todo indivis</a:t>
            </a:r>
            <a:r>
              <a:rPr lang="pt-BR" altLang="pt-BR" dirty="0" smtClean="0">
                <a:solidFill>
                  <a:schemeClr val="tx1"/>
                </a:solidFill>
                <a:latin typeface="Zurich BT"/>
                <a:cs typeface="Times New Roman" pitchFamily="18" charset="0"/>
              </a:rPr>
              <a:t>í</a:t>
            </a:r>
            <a:r>
              <a:rPr lang="pt-BR" altLang="pt-BR" dirty="0" smtClean="0">
                <a:solidFill>
                  <a:schemeClr val="tx1"/>
                </a:solidFill>
                <a:latin typeface="Arial Unicode MS" pitchFamily="34" charset="-128"/>
                <a:cs typeface="Times New Roman" pitchFamily="18" charset="0"/>
              </a:rPr>
              <a:t>vel; portanto, ele não pode ser explicado quando seus dois componentes </a:t>
            </a:r>
            <a:r>
              <a:rPr lang="pt-BR" altLang="pt-BR" dirty="0" smtClean="0">
                <a:solidFill>
                  <a:schemeClr val="tx1"/>
                </a:solidFill>
                <a:latin typeface="Zurich BT"/>
                <a:cs typeface="Times New Roman" pitchFamily="18" charset="0"/>
              </a:rPr>
              <a:t>–</a:t>
            </a:r>
            <a:r>
              <a:rPr lang="pt-BR" altLang="pt-BR" dirty="0" smtClean="0">
                <a:solidFill>
                  <a:schemeClr val="tx1"/>
                </a:solidFill>
                <a:latin typeface="Arial Unicode MS" pitchFamily="34" charset="-128"/>
                <a:cs typeface="Times New Roman" pitchFamily="18" charset="0"/>
              </a:rPr>
              <a:t> o f</a:t>
            </a:r>
            <a:r>
              <a:rPr lang="pt-BR" altLang="pt-BR" dirty="0" smtClean="0">
                <a:solidFill>
                  <a:schemeClr val="tx1"/>
                </a:solidFill>
                <a:latin typeface="Zurich BT"/>
                <a:cs typeface="Times New Roman" pitchFamily="18" charset="0"/>
              </a:rPr>
              <a:t>í</a:t>
            </a:r>
            <a:r>
              <a:rPr lang="pt-BR" altLang="pt-BR" dirty="0" smtClean="0">
                <a:solidFill>
                  <a:schemeClr val="tx1"/>
                </a:solidFill>
                <a:latin typeface="Arial Unicode MS" pitchFamily="34" charset="-128"/>
                <a:cs typeface="Times New Roman" pitchFamily="18" charset="0"/>
              </a:rPr>
              <a:t>sico e o ps</a:t>
            </a:r>
            <a:r>
              <a:rPr lang="pt-BR" altLang="pt-BR" dirty="0" smtClean="0">
                <a:solidFill>
                  <a:schemeClr val="tx1"/>
                </a:solidFill>
                <a:latin typeface="Zurich BT"/>
                <a:cs typeface="Times New Roman" pitchFamily="18" charset="0"/>
              </a:rPr>
              <a:t>í</a:t>
            </a:r>
            <a:r>
              <a:rPr lang="pt-BR" altLang="pt-BR" dirty="0" smtClean="0">
                <a:solidFill>
                  <a:schemeClr val="tx1"/>
                </a:solidFill>
                <a:latin typeface="Arial Unicode MS" pitchFamily="34" charset="-128"/>
                <a:cs typeface="Times New Roman" pitchFamily="18" charset="0"/>
              </a:rPr>
              <a:t>quico </a:t>
            </a:r>
            <a:r>
              <a:rPr lang="pt-BR" altLang="pt-BR" i="1" dirty="0" smtClean="0">
                <a:solidFill>
                  <a:schemeClr val="tx1"/>
                </a:solidFill>
                <a:latin typeface="Arial Unicode MS" pitchFamily="34" charset="-128"/>
                <a:cs typeface="Times New Roman" pitchFamily="18" charset="0"/>
              </a:rPr>
              <a:t>-</a:t>
            </a:r>
            <a:r>
              <a:rPr lang="pt-BR" altLang="pt-BR" dirty="0" smtClean="0">
                <a:solidFill>
                  <a:schemeClr val="tx1"/>
                </a:solidFill>
                <a:latin typeface="Arial Unicode MS" pitchFamily="34" charset="-128"/>
                <a:cs typeface="Times New Roman" pitchFamily="18" charset="0"/>
              </a:rPr>
              <a:t> são considerados separadamente). </a:t>
            </a:r>
          </a:p>
          <a:p>
            <a:pPr algn="just">
              <a:defRPr/>
            </a:pPr>
            <a:r>
              <a:rPr lang="pt-BR" altLang="pt-BR" dirty="0" smtClean="0">
                <a:solidFill>
                  <a:schemeClr val="tx1"/>
                </a:solidFill>
                <a:latin typeface="Arial Unicode MS" pitchFamily="34" charset="-128"/>
                <a:cs typeface="Times New Roman" pitchFamily="18" charset="0"/>
              </a:rPr>
              <a:t/>
            </a:r>
            <a:br>
              <a:rPr lang="pt-BR" altLang="pt-BR" dirty="0" smtClean="0">
                <a:solidFill>
                  <a:schemeClr val="tx1"/>
                </a:solidFill>
                <a:latin typeface="Arial Unicode MS" pitchFamily="34" charset="-128"/>
                <a:cs typeface="Times New Roman" pitchFamily="18" charset="0"/>
              </a:rPr>
            </a:br>
            <a:r>
              <a:rPr lang="pt-BR" altLang="pt-BR" dirty="0" smtClean="0">
                <a:solidFill>
                  <a:schemeClr val="tx1"/>
                </a:solidFill>
                <a:latin typeface="Arial Unicode MS" pitchFamily="34" charset="-128"/>
                <a:ea typeface="Arial Unicode MS" pitchFamily="34" charset="-128"/>
                <a:cs typeface="Arial Unicode MS" pitchFamily="34" charset="-128"/>
              </a:rPr>
              <a:t> 	Observamos uma tendência da medicina em tratar o paciente novamente como uma pessoa </a:t>
            </a:r>
            <a:r>
              <a:rPr lang="pt-BR" altLang="pt-BR" dirty="0" smtClean="0">
                <a:solidFill>
                  <a:schemeClr val="tx1"/>
                </a:solidFill>
                <a:latin typeface="Zurich BT"/>
                <a:ea typeface="Arial Unicode MS" pitchFamily="34" charset="-128"/>
                <a:cs typeface="Arial Unicode MS" pitchFamily="34" charset="-128"/>
              </a:rPr>
              <a:t>ú</a:t>
            </a:r>
            <a:r>
              <a:rPr lang="pt-BR" altLang="pt-BR" dirty="0" smtClean="0">
                <a:solidFill>
                  <a:schemeClr val="tx1"/>
                </a:solidFill>
                <a:latin typeface="Arial Unicode MS" pitchFamily="34" charset="-128"/>
                <a:ea typeface="Arial Unicode MS" pitchFamily="34" charset="-128"/>
                <a:cs typeface="Arial Unicode MS" pitchFamily="34" charset="-128"/>
              </a:rPr>
              <a:t>nica e não apenas como um n</a:t>
            </a:r>
            <a:r>
              <a:rPr lang="pt-BR" altLang="pt-BR" dirty="0" smtClean="0">
                <a:solidFill>
                  <a:schemeClr val="tx1"/>
                </a:solidFill>
                <a:latin typeface="Zurich BT"/>
                <a:ea typeface="Arial Unicode MS" pitchFamily="34" charset="-128"/>
                <a:cs typeface="Arial Unicode MS" pitchFamily="34" charset="-128"/>
              </a:rPr>
              <a:t>ú</a:t>
            </a:r>
            <a:r>
              <a:rPr lang="pt-BR" altLang="pt-BR" dirty="0" smtClean="0">
                <a:solidFill>
                  <a:schemeClr val="tx1"/>
                </a:solidFill>
                <a:latin typeface="Arial Unicode MS" pitchFamily="34" charset="-128"/>
                <a:ea typeface="Arial Unicode MS" pitchFamily="34" charset="-128"/>
                <a:cs typeface="Arial Unicode MS" pitchFamily="34" charset="-128"/>
              </a:rPr>
              <a:t>mero de estat</a:t>
            </a:r>
            <a:r>
              <a:rPr lang="pt-BR" altLang="pt-BR" dirty="0" smtClean="0">
                <a:solidFill>
                  <a:schemeClr val="tx1"/>
                </a:solidFill>
                <a:latin typeface="Zurich BT"/>
                <a:ea typeface="Arial Unicode MS" pitchFamily="34" charset="-128"/>
                <a:cs typeface="Arial Unicode MS" pitchFamily="34" charset="-128"/>
              </a:rPr>
              <a:t>í</a:t>
            </a:r>
            <a:r>
              <a:rPr lang="pt-BR" altLang="pt-BR" dirty="0" smtClean="0">
                <a:solidFill>
                  <a:schemeClr val="tx1"/>
                </a:solidFill>
                <a:latin typeface="Arial Unicode MS" pitchFamily="34" charset="-128"/>
                <a:ea typeface="Arial Unicode MS" pitchFamily="34" charset="-128"/>
                <a:cs typeface="Arial Unicode MS" pitchFamily="34" charset="-128"/>
              </a:rPr>
              <a:t>stica ou um n</a:t>
            </a:r>
            <a:r>
              <a:rPr lang="pt-BR" altLang="pt-BR" dirty="0" smtClean="0">
                <a:solidFill>
                  <a:schemeClr val="tx1"/>
                </a:solidFill>
                <a:latin typeface="Zurich BT"/>
                <a:ea typeface="Arial Unicode MS" pitchFamily="34" charset="-128"/>
                <a:cs typeface="Arial Unicode MS" pitchFamily="34" charset="-128"/>
              </a:rPr>
              <a:t>ú</a:t>
            </a:r>
            <a:r>
              <a:rPr lang="pt-BR" altLang="pt-BR" dirty="0" smtClean="0">
                <a:solidFill>
                  <a:schemeClr val="tx1"/>
                </a:solidFill>
                <a:latin typeface="Arial Unicode MS" pitchFamily="34" charset="-128"/>
                <a:ea typeface="Arial Unicode MS" pitchFamily="34" charset="-128"/>
                <a:cs typeface="Arial Unicode MS" pitchFamily="34" charset="-128"/>
              </a:rPr>
              <a:t>mero codificado de doen</a:t>
            </a:r>
            <a:r>
              <a:rPr lang="pt-BR" altLang="pt-BR" dirty="0" smtClean="0">
                <a:solidFill>
                  <a:schemeClr val="tx1"/>
                </a:solidFill>
                <a:latin typeface="Zurich BT"/>
                <a:ea typeface="Arial Unicode MS" pitchFamily="34" charset="-128"/>
                <a:cs typeface="Arial Unicode MS" pitchFamily="34" charset="-128"/>
              </a:rPr>
              <a:t>ç</a:t>
            </a:r>
            <a:r>
              <a:rPr lang="pt-BR" altLang="pt-BR" dirty="0" smtClean="0">
                <a:solidFill>
                  <a:schemeClr val="tx1"/>
                </a:solidFill>
                <a:latin typeface="Arial Unicode MS" pitchFamily="34" charset="-128"/>
                <a:ea typeface="Arial Unicode MS" pitchFamily="34" charset="-128"/>
                <a:cs typeface="Arial Unicode MS" pitchFamily="34" charset="-128"/>
              </a:rPr>
              <a:t>a.</a:t>
            </a:r>
            <a:endParaRPr lang="pt-BR" altLang="pt-BR" b="1" dirty="0" smtClean="0">
              <a:solidFill>
                <a:schemeClr val="tx1"/>
              </a:solidFill>
              <a:latin typeface="Arial Unicode MS" pitchFamily="34" charset="-128"/>
              <a:ea typeface="Arial Unicode MS" pitchFamily="34" charset="-128"/>
              <a:cs typeface="Arial Unicode MS" pitchFamily="34" charset="-128"/>
            </a:endParaRPr>
          </a:p>
          <a:p>
            <a:pPr algn="just">
              <a:defRPr/>
            </a:pPr>
            <a:r>
              <a:rPr lang="pt-BR" altLang="pt-BR" dirty="0" smtClean="0">
                <a:solidFill>
                  <a:schemeClr val="tx1"/>
                </a:solidFill>
                <a:latin typeface="Arial Unicode MS" pitchFamily="34" charset="-128"/>
                <a:cs typeface="Times New Roman" pitchFamily="18" charset="0"/>
              </a:rPr>
              <a:t>	</a:t>
            </a:r>
            <a:endParaRPr lang="pt-BR" altLang="pt-BR" sz="2000" b="1" i="1" dirty="0" smtClean="0">
              <a:solidFill>
                <a:schemeClr val="tx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95305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478"/>
                                        </p:tgtEl>
                                        <p:attrNameLst>
                                          <p:attrName>style.visibility</p:attrName>
                                        </p:attrNameLst>
                                      </p:cBhvr>
                                      <p:to>
                                        <p:strVal val="visible"/>
                                      </p:to>
                                    </p:set>
                                    <p:anim to="" calcmode="lin" valueType="num">
                                      <p:cBhvr>
                                        <p:cTn id="7" dur="1" fill="hold"/>
                                        <p:tgtEl>
                                          <p:spTgt spid="154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7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83"/>
          <p:cNvSpPr txBox="1">
            <a:spLocks noChangeArrowheads="1"/>
          </p:cNvSpPr>
          <p:nvPr/>
        </p:nvSpPr>
        <p:spPr bwMode="auto">
          <a:xfrm>
            <a:off x="189930" y="476672"/>
            <a:ext cx="6254277" cy="620939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bg1"/>
                </a:solidFill>
                <a:latin typeface="Arial" charset="0"/>
              </a:defRPr>
            </a:lvl1pPr>
            <a:lvl2pPr marL="482600" indent="-29210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lvl="1" algn="just">
              <a:spcAft>
                <a:spcPts val="500"/>
              </a:spcAft>
              <a:buClr>
                <a:srgbClr val="FFFF00"/>
              </a:buClr>
              <a:buFont typeface="Arial" charset="0"/>
              <a:buNone/>
              <a:defRPr/>
            </a:pPr>
            <a:endParaRPr lang="pt-BR" altLang="pt-BR" sz="2000" b="1" dirty="0" smtClean="0">
              <a:solidFill>
                <a:schemeClr val="tx1"/>
              </a:solidFill>
              <a:latin typeface="Times New Roman" pitchFamily="18" charset="0"/>
              <a:ea typeface="Arial Unicode MS" pitchFamily="34" charset="-128"/>
              <a:cs typeface="Arial Unicode MS" pitchFamily="34" charset="-128"/>
            </a:endParaRPr>
          </a:p>
          <a:p>
            <a:pPr lvl="1" algn="just">
              <a:spcAft>
                <a:spcPts val="500"/>
              </a:spcAft>
              <a:buClr>
                <a:srgbClr val="FFFF00"/>
              </a:buClr>
              <a:buFont typeface="Arial" charset="0"/>
              <a:buNone/>
              <a:defRPr/>
            </a:pPr>
            <a:endParaRPr lang="pt-BR" altLang="pt-BR" sz="2000" b="1" dirty="0" smtClean="0">
              <a:solidFill>
                <a:schemeClr val="tx1"/>
              </a:solidFill>
              <a:latin typeface="Times New Roman" pitchFamily="18" charset="0"/>
              <a:ea typeface="Arial Unicode MS" pitchFamily="34" charset="-128"/>
              <a:cs typeface="Arial Unicode MS" pitchFamily="34" charset="-128"/>
            </a:endParaRPr>
          </a:p>
          <a:p>
            <a:pPr lvl="1" algn="just">
              <a:spcAft>
                <a:spcPts val="500"/>
              </a:spcAft>
              <a:buClr>
                <a:srgbClr val="FFFF00"/>
              </a:buClr>
              <a:buFont typeface="Arial" charset="0"/>
              <a:buNone/>
              <a:defRPr/>
            </a:pPr>
            <a:endParaRPr lang="pt-BR" altLang="pt-BR" sz="2000" b="1" dirty="0">
              <a:solidFill>
                <a:schemeClr val="tx1"/>
              </a:solidFill>
              <a:latin typeface="Times New Roman" pitchFamily="18" charset="0"/>
              <a:ea typeface="Arial Unicode MS" pitchFamily="34" charset="-128"/>
              <a:cs typeface="Arial Unicode MS" pitchFamily="34" charset="-128"/>
            </a:endParaRPr>
          </a:p>
          <a:p>
            <a:pPr lvl="1" algn="just">
              <a:spcAft>
                <a:spcPts val="500"/>
              </a:spcAft>
              <a:buClr>
                <a:srgbClr val="FFFF00"/>
              </a:buClr>
              <a:buFont typeface="Arial" charset="0"/>
              <a:buNone/>
              <a:defRPr/>
            </a:pPr>
            <a:endParaRPr lang="pt-BR" altLang="pt-BR" sz="2000" b="1" dirty="0" smtClean="0">
              <a:solidFill>
                <a:schemeClr val="tx1"/>
              </a:solidFill>
              <a:latin typeface="Times New Roman" pitchFamily="18" charset="0"/>
              <a:ea typeface="Arial Unicode MS" pitchFamily="34" charset="-128"/>
              <a:cs typeface="Arial Unicode MS" pitchFamily="34" charset="-128"/>
            </a:endParaRPr>
          </a:p>
          <a:p>
            <a:pPr lvl="1" algn="just">
              <a:spcAft>
                <a:spcPts val="500"/>
              </a:spcAft>
              <a:buClr>
                <a:srgbClr val="FFFF00"/>
              </a:buClr>
              <a:buFont typeface="Arial" charset="0"/>
              <a:buNone/>
              <a:defRPr/>
            </a:pPr>
            <a:endParaRPr lang="pt-BR" altLang="pt-BR" sz="2000" b="1" dirty="0">
              <a:solidFill>
                <a:schemeClr val="tx1"/>
              </a:solidFill>
              <a:latin typeface="Times New Roman" pitchFamily="18" charset="0"/>
              <a:ea typeface="Arial Unicode MS" pitchFamily="34" charset="-128"/>
              <a:cs typeface="Arial Unicode MS" pitchFamily="34" charset="-128"/>
            </a:endParaRPr>
          </a:p>
          <a:p>
            <a:pPr lvl="1" algn="just">
              <a:spcAft>
                <a:spcPts val="500"/>
              </a:spcAft>
              <a:buClr>
                <a:srgbClr val="FFFF00"/>
              </a:buClr>
              <a:buFont typeface="Arial" charset="0"/>
              <a:buNone/>
              <a:defRPr/>
            </a:pPr>
            <a:endParaRPr lang="pt-BR" altLang="pt-BR" sz="2000" b="1" dirty="0" smtClean="0">
              <a:solidFill>
                <a:schemeClr val="tx1"/>
              </a:solidFill>
              <a:latin typeface="Times New Roman" pitchFamily="18" charset="0"/>
              <a:ea typeface="Arial Unicode MS" pitchFamily="34" charset="-128"/>
              <a:cs typeface="Arial Unicode MS" pitchFamily="34" charset="-128"/>
            </a:endParaRPr>
          </a:p>
          <a:p>
            <a:pPr lvl="1" algn="just">
              <a:spcAft>
                <a:spcPts val="500"/>
              </a:spcAft>
              <a:buClr>
                <a:srgbClr val="FFFF00"/>
              </a:buClr>
              <a:buFont typeface="Arial" charset="0"/>
              <a:buNone/>
              <a:defRPr/>
            </a:pPr>
            <a:r>
              <a:rPr lang="pt-BR" altLang="pt-BR" sz="2000" b="1" dirty="0" smtClean="0">
                <a:solidFill>
                  <a:schemeClr val="tx1"/>
                </a:solidFill>
                <a:latin typeface="Times New Roman" pitchFamily="18" charset="0"/>
                <a:ea typeface="Arial Unicode MS" pitchFamily="34" charset="-128"/>
                <a:cs typeface="Arial Unicode MS" pitchFamily="34" charset="-128"/>
              </a:rPr>
              <a:t>Nome popular:</a:t>
            </a:r>
            <a:r>
              <a:rPr lang="pt-BR" altLang="pt-BR" sz="2000" dirty="0" smtClean="0">
                <a:solidFill>
                  <a:schemeClr val="tx1"/>
                </a:solidFill>
                <a:latin typeface="Times New Roman" pitchFamily="18" charset="0"/>
                <a:ea typeface="Arial Unicode MS" pitchFamily="34" charset="-128"/>
                <a:cs typeface="Arial Unicode MS" pitchFamily="34" charset="-128"/>
              </a:rPr>
              <a:t> pitanga</a:t>
            </a:r>
            <a:r>
              <a:rPr lang="pt-BR" altLang="pt-BR" sz="2000" b="1" dirty="0" smtClean="0">
                <a:solidFill>
                  <a:schemeClr val="tx1"/>
                </a:solidFill>
                <a:latin typeface="Times New Roman" pitchFamily="18" charset="0"/>
                <a:ea typeface="Arial Unicode MS" pitchFamily="34" charset="-128"/>
                <a:cs typeface="Arial Unicode MS" pitchFamily="34" charset="-128"/>
              </a:rPr>
              <a:t>-</a:t>
            </a:r>
            <a:r>
              <a:rPr lang="pt-BR" altLang="pt-BR" sz="2000" dirty="0" smtClean="0">
                <a:solidFill>
                  <a:schemeClr val="tx1"/>
                </a:solidFill>
                <a:latin typeface="Times New Roman" pitchFamily="18" charset="0"/>
                <a:ea typeface="Arial Unicode MS" pitchFamily="34" charset="-128"/>
                <a:cs typeface="Arial Unicode MS" pitchFamily="34" charset="-128"/>
              </a:rPr>
              <a:t>vermelha e pitangueira.</a:t>
            </a:r>
          </a:p>
          <a:p>
            <a:pPr lvl="1" algn="just">
              <a:spcAft>
                <a:spcPts val="500"/>
              </a:spcAft>
              <a:buClr>
                <a:srgbClr val="FFFF00"/>
              </a:buClr>
              <a:buFont typeface="Arial" charset="0"/>
              <a:buNone/>
              <a:defRPr/>
            </a:pPr>
            <a:r>
              <a:rPr lang="pt-BR" altLang="pt-BR" sz="2000" b="1" dirty="0" smtClean="0">
                <a:solidFill>
                  <a:schemeClr val="tx1"/>
                </a:solidFill>
                <a:latin typeface="Times New Roman" pitchFamily="18" charset="0"/>
                <a:cs typeface="Times New Roman" pitchFamily="18" charset="0"/>
              </a:rPr>
              <a:t>Indicações</a:t>
            </a:r>
            <a:r>
              <a:rPr lang="pt-BR" altLang="pt-BR" sz="2000" dirty="0" smtClean="0">
                <a:solidFill>
                  <a:schemeClr val="tx1"/>
                </a:solidFill>
                <a:latin typeface="Times New Roman" pitchFamily="18" charset="0"/>
                <a:cs typeface="Times New Roman" pitchFamily="18" charset="0"/>
              </a:rPr>
              <a:t>: adstringente, analgésica, </a:t>
            </a:r>
            <a:r>
              <a:rPr lang="pt-BR" altLang="pt-BR" sz="2000" dirty="0" err="1" smtClean="0">
                <a:solidFill>
                  <a:schemeClr val="tx1"/>
                </a:solidFill>
                <a:latin typeface="Times New Roman" pitchFamily="18" charset="0"/>
                <a:cs typeface="Times New Roman" pitchFamily="18" charset="0"/>
              </a:rPr>
              <a:t>anti-reumática</a:t>
            </a:r>
            <a:r>
              <a:rPr lang="pt-BR" altLang="pt-BR" sz="2000" dirty="0" smtClean="0">
                <a:solidFill>
                  <a:schemeClr val="tx1"/>
                </a:solidFill>
                <a:latin typeface="Times New Roman" pitchFamily="18" charset="0"/>
                <a:cs typeface="Times New Roman" pitchFamily="18" charset="0"/>
              </a:rPr>
              <a:t>, depurativa, digestiva, estimulante, febrífuga, refrescante, refrigerante e vermífuga. É usada em forma de chá (decocção) para combater reumatismos, febres e diabetes. Combate também bronquite infantil, gota, hipertensão, ansiedade.</a:t>
            </a:r>
            <a:endParaRPr lang="pt-BR" altLang="pt-BR" sz="2000" dirty="0" smtClean="0">
              <a:solidFill>
                <a:schemeClr val="tx1"/>
              </a:solidFill>
              <a:latin typeface="Arial Unicode MS" pitchFamily="34" charset="-128"/>
              <a:ea typeface="Arial Unicode MS" pitchFamily="34" charset="-128"/>
              <a:cs typeface="Arial Unicode MS" pitchFamily="34" charset="-128"/>
            </a:endParaRPr>
          </a:p>
          <a:p>
            <a:pPr lvl="1" algn="just">
              <a:spcAft>
                <a:spcPts val="500"/>
              </a:spcAft>
              <a:buClr>
                <a:srgbClr val="FFFF00"/>
              </a:buClr>
              <a:buFont typeface="Arial" charset="0"/>
              <a:buNone/>
              <a:defRPr/>
            </a:pPr>
            <a:r>
              <a:rPr lang="pt-BR" altLang="pt-BR" sz="2000" b="1" i="1" dirty="0" smtClean="0">
                <a:solidFill>
                  <a:schemeClr val="tx1"/>
                </a:solidFill>
                <a:latin typeface="Times New Roman" pitchFamily="18" charset="0"/>
                <a:ea typeface="Arial Unicode MS" pitchFamily="34" charset="-128"/>
                <a:cs typeface="Arial Unicode MS" pitchFamily="34" charset="-128"/>
              </a:rPr>
              <a:t>Chá para </a:t>
            </a:r>
            <a:r>
              <a:rPr lang="pt-BR" altLang="pt-BR" sz="2000" b="1" i="1" dirty="0" smtClean="0">
                <a:solidFill>
                  <a:schemeClr val="tx1"/>
                </a:solidFill>
                <a:latin typeface="Times New Roman" pitchFamily="18" charset="0"/>
                <a:cs typeface="Times New Roman" pitchFamily="18" charset="0"/>
              </a:rPr>
              <a:t>febres</a:t>
            </a:r>
            <a:endParaRPr lang="pt-BR" altLang="pt-BR" sz="2000" b="1" dirty="0" smtClean="0">
              <a:solidFill>
                <a:schemeClr val="tx1"/>
              </a:solidFill>
              <a:latin typeface="Times New Roman" pitchFamily="18" charset="0"/>
              <a:ea typeface="Arial Unicode MS" pitchFamily="34" charset="-128"/>
              <a:cs typeface="Arial Unicode MS" pitchFamily="34" charset="-128"/>
            </a:endParaRPr>
          </a:p>
          <a:p>
            <a:pPr lvl="1" algn="just">
              <a:spcAft>
                <a:spcPts val="500"/>
              </a:spcAft>
              <a:buClr>
                <a:srgbClr val="FFFF00"/>
              </a:buClr>
              <a:buFont typeface="Arial" charset="0"/>
              <a:buNone/>
              <a:defRPr/>
            </a:pPr>
            <a:r>
              <a:rPr lang="pt-BR" altLang="pt-BR" sz="2000" b="1" dirty="0" smtClean="0">
                <a:solidFill>
                  <a:schemeClr val="tx1"/>
                </a:solidFill>
                <a:latin typeface="Times New Roman" pitchFamily="18" charset="0"/>
                <a:ea typeface="Arial Unicode MS" pitchFamily="34" charset="-128"/>
                <a:cs typeface="Arial Unicode MS" pitchFamily="34" charset="-128"/>
              </a:rPr>
              <a:t>Preparo e dosagem:</a:t>
            </a:r>
            <a:r>
              <a:rPr lang="pt-BR" altLang="pt-BR" sz="2000" dirty="0" smtClean="0">
                <a:solidFill>
                  <a:schemeClr val="tx1"/>
                </a:solidFill>
                <a:latin typeface="Times New Roman" pitchFamily="18" charset="0"/>
                <a:ea typeface="Arial Unicode MS" pitchFamily="34" charset="-128"/>
                <a:cs typeface="Arial Unicode MS" pitchFamily="34" charset="-128"/>
              </a:rPr>
              <a:t> coloque 12 folhas de pitanga em um vasilhame de louça ou de vidro e acrescente 1 litro de água em fervura. Tampe e espere esfriar. Tomar 3 a 4 vezes ao dia sem adoçantes e em temperatura morna.</a:t>
            </a:r>
            <a:endParaRPr lang="pt-BR" altLang="pt-BR" sz="2000" dirty="0" smtClean="0">
              <a:solidFill>
                <a:schemeClr val="tx1"/>
              </a:solidFill>
              <a:latin typeface="Times New Roman" pitchFamily="18" charset="0"/>
              <a:cs typeface="Times New Roman" pitchFamily="18" charset="0"/>
            </a:endParaRPr>
          </a:p>
        </p:txBody>
      </p:sp>
      <p:sp>
        <p:nvSpPr>
          <p:cNvPr id="8" name="Text Box 118"/>
          <p:cNvSpPr txBox="1">
            <a:spLocks noChangeArrowheads="1"/>
          </p:cNvSpPr>
          <p:nvPr/>
        </p:nvSpPr>
        <p:spPr bwMode="auto">
          <a:xfrm>
            <a:off x="1331640" y="1539382"/>
            <a:ext cx="3115828" cy="551195"/>
          </a:xfrm>
          <a:prstGeom prst="rect">
            <a:avLst/>
          </a:prstGeom>
          <a:noFill/>
          <a:ln w="9525">
            <a:noFill/>
            <a:miter lim="800000"/>
            <a:headEnd/>
            <a:tailEnd/>
          </a:ln>
          <a:effectLst/>
        </p:spPr>
        <p:txBody>
          <a:bodyPr wrap="square" lIns="58183" tIns="29092" rIns="58183" bIns="29092">
            <a:spAutoFit/>
          </a:bodyPr>
          <a:lstStyle>
            <a:lvl1pPr defTabSz="582613">
              <a:defRPr sz="2400">
                <a:solidFill>
                  <a:schemeClr val="bg1"/>
                </a:solidFill>
                <a:latin typeface="Arial" charset="0"/>
              </a:defRPr>
            </a:lvl1pPr>
            <a:lvl2pPr marL="742950" indent="-285750" defTabSz="582613">
              <a:defRPr sz="2400">
                <a:solidFill>
                  <a:schemeClr val="bg1"/>
                </a:solidFill>
                <a:latin typeface="Arial" charset="0"/>
              </a:defRPr>
            </a:lvl2pPr>
            <a:lvl3pPr marL="1143000" indent="-228600" defTabSz="582613">
              <a:defRPr sz="2400">
                <a:solidFill>
                  <a:schemeClr val="bg1"/>
                </a:solidFill>
                <a:latin typeface="Arial" charset="0"/>
              </a:defRPr>
            </a:lvl3pPr>
            <a:lvl4pPr marL="1600200" indent="-228600" defTabSz="582613">
              <a:defRPr sz="2400">
                <a:solidFill>
                  <a:schemeClr val="bg1"/>
                </a:solidFill>
                <a:latin typeface="Arial" charset="0"/>
              </a:defRPr>
            </a:lvl4pPr>
            <a:lvl5pPr marL="2057400" indent="-228600" defTabSz="582613">
              <a:defRPr sz="2400">
                <a:solidFill>
                  <a:schemeClr val="bg1"/>
                </a:solidFill>
                <a:latin typeface="Arial" charset="0"/>
              </a:defRPr>
            </a:lvl5pPr>
            <a:lvl6pPr marL="2514600" indent="-228600" defTabSz="582613" eaLnBrk="0" fontAlgn="base" hangingPunct="0">
              <a:spcBef>
                <a:spcPct val="0"/>
              </a:spcBef>
              <a:spcAft>
                <a:spcPct val="0"/>
              </a:spcAft>
              <a:defRPr sz="2400">
                <a:solidFill>
                  <a:schemeClr val="bg1"/>
                </a:solidFill>
                <a:latin typeface="Arial" charset="0"/>
              </a:defRPr>
            </a:lvl6pPr>
            <a:lvl7pPr marL="2971800" indent="-228600" defTabSz="582613" eaLnBrk="0" fontAlgn="base" hangingPunct="0">
              <a:spcBef>
                <a:spcPct val="0"/>
              </a:spcBef>
              <a:spcAft>
                <a:spcPct val="0"/>
              </a:spcAft>
              <a:defRPr sz="2400">
                <a:solidFill>
                  <a:schemeClr val="bg1"/>
                </a:solidFill>
                <a:latin typeface="Arial" charset="0"/>
              </a:defRPr>
            </a:lvl7pPr>
            <a:lvl8pPr marL="3429000" indent="-228600" defTabSz="582613" eaLnBrk="0" fontAlgn="base" hangingPunct="0">
              <a:spcBef>
                <a:spcPct val="0"/>
              </a:spcBef>
              <a:spcAft>
                <a:spcPct val="0"/>
              </a:spcAft>
              <a:defRPr sz="2400">
                <a:solidFill>
                  <a:schemeClr val="bg1"/>
                </a:solidFill>
                <a:latin typeface="Arial" charset="0"/>
              </a:defRPr>
            </a:lvl8pPr>
            <a:lvl9pPr marL="3886200" indent="-228600" defTabSz="582613" eaLnBrk="0" fontAlgn="base" hangingPunct="0">
              <a:spcBef>
                <a:spcPct val="0"/>
              </a:spcBef>
              <a:spcAft>
                <a:spcPct val="0"/>
              </a:spcAft>
              <a:defRPr sz="2400">
                <a:solidFill>
                  <a:schemeClr val="bg1"/>
                </a:solidFill>
                <a:latin typeface="Arial" charset="0"/>
              </a:defRPr>
            </a:lvl9pPr>
          </a:lstStyle>
          <a:p>
            <a:pPr>
              <a:defRPr/>
            </a:pPr>
            <a:r>
              <a:rPr lang="pt-BR" altLang="pt-BR" sz="3200" b="1" i="1" dirty="0" smtClean="0">
                <a:solidFill>
                  <a:schemeClr val="tx1"/>
                </a:solidFill>
                <a:latin typeface="Times New Roman" pitchFamily="18" charset="0"/>
                <a:cs typeface="Times New Roman" pitchFamily="18" charset="0"/>
              </a:rPr>
              <a:t>PITANGUEIRA</a:t>
            </a:r>
            <a:endParaRPr lang="pt-BR" altLang="pt-BR" sz="3600" b="1" dirty="0" smtClean="0">
              <a:solidFill>
                <a:schemeClr val="tx1"/>
              </a:solidFill>
              <a:effectLst>
                <a:outerShdw blurRad="38100" dist="38100" dir="2700000" algn="tl">
                  <a:srgbClr val="000000"/>
                </a:outerShdw>
              </a:effectLst>
              <a:latin typeface="Times New Roman" pitchFamily="18" charset="0"/>
              <a:cs typeface="Times New Roman" pitchFamily="18" charset="0"/>
            </a:endParaRPr>
          </a:p>
        </p:txBody>
      </p:sp>
      <p:pic>
        <p:nvPicPr>
          <p:cNvPr id="5122" name="Picture 2" descr="Resultado de imagem para PITANGUEI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40689"/>
            <a:ext cx="3568855" cy="246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543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8131"/>
                                        </p:tgtEl>
                                        <p:attrNameLst>
                                          <p:attrName>style.visibility</p:attrName>
                                        </p:attrNameLst>
                                      </p:cBhvr>
                                      <p:to>
                                        <p:strVal val="visible"/>
                                      </p:to>
                                    </p:set>
                                    <p:anim to="" calcmode="lin" valueType="num">
                                      <p:cBhvr>
                                        <p:cTn id="12" dur="1" fill="hold"/>
                                        <p:tgtEl>
                                          <p:spTgt spid="481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autoUpdateAnimBg="0"/>
      <p:bldP spid="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8"/>
          <p:cNvSpPr txBox="1">
            <a:spLocks noChangeArrowheads="1"/>
          </p:cNvSpPr>
          <p:nvPr/>
        </p:nvSpPr>
        <p:spPr bwMode="auto">
          <a:xfrm>
            <a:off x="1546920" y="1249435"/>
            <a:ext cx="2526389" cy="612750"/>
          </a:xfrm>
          <a:prstGeom prst="rect">
            <a:avLst/>
          </a:prstGeom>
          <a:noFill/>
          <a:ln w="9525">
            <a:noFill/>
            <a:miter lim="800000"/>
            <a:headEnd/>
            <a:tailEnd/>
          </a:ln>
          <a:effectLst/>
        </p:spPr>
        <p:txBody>
          <a:bodyPr wrap="square" lIns="58183" tIns="29092" rIns="58183" bIns="29092">
            <a:spAutoFit/>
          </a:bodyPr>
          <a:lstStyle>
            <a:lvl1pPr defTabSz="582613">
              <a:defRPr sz="2400">
                <a:solidFill>
                  <a:schemeClr val="bg1"/>
                </a:solidFill>
                <a:latin typeface="Arial" charset="0"/>
              </a:defRPr>
            </a:lvl1pPr>
            <a:lvl2pPr marL="742950" indent="-285750" defTabSz="582613">
              <a:defRPr sz="2400">
                <a:solidFill>
                  <a:schemeClr val="bg1"/>
                </a:solidFill>
                <a:latin typeface="Arial" charset="0"/>
              </a:defRPr>
            </a:lvl2pPr>
            <a:lvl3pPr marL="1143000" indent="-228600" defTabSz="582613">
              <a:defRPr sz="2400">
                <a:solidFill>
                  <a:schemeClr val="bg1"/>
                </a:solidFill>
                <a:latin typeface="Arial" charset="0"/>
              </a:defRPr>
            </a:lvl3pPr>
            <a:lvl4pPr marL="1600200" indent="-228600" defTabSz="582613">
              <a:defRPr sz="2400">
                <a:solidFill>
                  <a:schemeClr val="bg1"/>
                </a:solidFill>
                <a:latin typeface="Arial" charset="0"/>
              </a:defRPr>
            </a:lvl4pPr>
            <a:lvl5pPr marL="2057400" indent="-228600" defTabSz="582613">
              <a:defRPr sz="2400">
                <a:solidFill>
                  <a:schemeClr val="bg1"/>
                </a:solidFill>
                <a:latin typeface="Arial" charset="0"/>
              </a:defRPr>
            </a:lvl5pPr>
            <a:lvl6pPr marL="2514600" indent="-228600" defTabSz="582613" eaLnBrk="0" fontAlgn="base" hangingPunct="0">
              <a:spcBef>
                <a:spcPct val="0"/>
              </a:spcBef>
              <a:spcAft>
                <a:spcPct val="0"/>
              </a:spcAft>
              <a:defRPr sz="2400">
                <a:solidFill>
                  <a:schemeClr val="bg1"/>
                </a:solidFill>
                <a:latin typeface="Arial" charset="0"/>
              </a:defRPr>
            </a:lvl6pPr>
            <a:lvl7pPr marL="2971800" indent="-228600" defTabSz="582613" eaLnBrk="0" fontAlgn="base" hangingPunct="0">
              <a:spcBef>
                <a:spcPct val="0"/>
              </a:spcBef>
              <a:spcAft>
                <a:spcPct val="0"/>
              </a:spcAft>
              <a:defRPr sz="2400">
                <a:solidFill>
                  <a:schemeClr val="bg1"/>
                </a:solidFill>
                <a:latin typeface="Arial" charset="0"/>
              </a:defRPr>
            </a:lvl7pPr>
            <a:lvl8pPr marL="3429000" indent="-228600" defTabSz="582613" eaLnBrk="0" fontAlgn="base" hangingPunct="0">
              <a:spcBef>
                <a:spcPct val="0"/>
              </a:spcBef>
              <a:spcAft>
                <a:spcPct val="0"/>
              </a:spcAft>
              <a:defRPr sz="2400">
                <a:solidFill>
                  <a:schemeClr val="bg1"/>
                </a:solidFill>
                <a:latin typeface="Arial" charset="0"/>
              </a:defRPr>
            </a:lvl8pPr>
            <a:lvl9pPr marL="3886200" indent="-228600" defTabSz="582613" eaLnBrk="0" fontAlgn="base" hangingPunct="0">
              <a:spcBef>
                <a:spcPct val="0"/>
              </a:spcBef>
              <a:spcAft>
                <a:spcPct val="0"/>
              </a:spcAft>
              <a:defRPr sz="2400">
                <a:solidFill>
                  <a:schemeClr val="bg1"/>
                </a:solidFill>
                <a:latin typeface="Arial" charset="0"/>
              </a:defRPr>
            </a:lvl9pPr>
          </a:lstStyle>
          <a:p>
            <a:pPr>
              <a:defRPr/>
            </a:pPr>
            <a:r>
              <a:rPr lang="pt-BR" altLang="pt-BR" sz="3200" b="1" i="1" dirty="0" smtClean="0">
                <a:solidFill>
                  <a:schemeClr val="tx1"/>
                </a:solidFill>
                <a:latin typeface="Times New Roman" pitchFamily="18" charset="0"/>
                <a:cs typeface="Times New Roman" pitchFamily="18" charset="0"/>
              </a:rPr>
              <a:t>GOIABEIRA</a:t>
            </a:r>
            <a:r>
              <a:rPr lang="pt-BR" altLang="pt-BR" sz="3600" b="1" dirty="0" smtClean="0">
                <a:solidFill>
                  <a:schemeClr val="tx1"/>
                </a:solidFill>
                <a:effectLst>
                  <a:outerShdw blurRad="38100" dist="38100" dir="2700000" algn="tl">
                    <a:srgbClr val="000000"/>
                  </a:outerShdw>
                </a:effectLst>
                <a:latin typeface="Times New Roman" pitchFamily="18" charset="0"/>
                <a:cs typeface="Times New Roman" pitchFamily="18" charset="0"/>
              </a:rPr>
              <a:t> </a:t>
            </a:r>
          </a:p>
        </p:txBody>
      </p:sp>
      <p:sp>
        <p:nvSpPr>
          <p:cNvPr id="3" name="Text Box 83"/>
          <p:cNvSpPr txBox="1">
            <a:spLocks noChangeArrowheads="1"/>
          </p:cNvSpPr>
          <p:nvPr/>
        </p:nvSpPr>
        <p:spPr bwMode="auto">
          <a:xfrm>
            <a:off x="311670" y="2276334"/>
            <a:ext cx="7932738" cy="453713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bg1"/>
                </a:solidFill>
                <a:latin typeface="Arial" charset="0"/>
              </a:defRPr>
            </a:lvl1pPr>
            <a:lvl2pPr marL="482600" indent="-29210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lvl="1" algn="just">
              <a:spcAft>
                <a:spcPts val="500"/>
              </a:spcAft>
              <a:buClr>
                <a:srgbClr val="FFFF00"/>
              </a:buClr>
              <a:buFont typeface="Arial" charset="0"/>
              <a:buNone/>
              <a:defRPr/>
            </a:pPr>
            <a:endParaRPr lang="pt-BR" altLang="pt-BR" sz="1700" b="1" dirty="0" smtClean="0">
              <a:solidFill>
                <a:schemeClr val="tx1"/>
              </a:solidFill>
              <a:latin typeface="Times New Roman" pitchFamily="18" charset="0"/>
              <a:ea typeface="Arial Unicode MS" pitchFamily="34" charset="-128"/>
              <a:cs typeface="Arial Unicode MS" pitchFamily="34" charset="-128"/>
            </a:endParaRPr>
          </a:p>
          <a:p>
            <a:pPr lvl="1" algn="just">
              <a:spcAft>
                <a:spcPts val="500"/>
              </a:spcAft>
              <a:buClr>
                <a:srgbClr val="FFFF00"/>
              </a:buClr>
              <a:buFont typeface="Arial" charset="0"/>
              <a:buNone/>
              <a:defRPr/>
            </a:pPr>
            <a:r>
              <a:rPr lang="pt-BR" sz="1800" b="1" dirty="0" smtClean="0">
                <a:solidFill>
                  <a:schemeClr val="tx1"/>
                </a:solidFill>
              </a:rPr>
              <a:t>Nomes popular: </a:t>
            </a:r>
            <a:r>
              <a:rPr lang="pt-BR" sz="1800" dirty="0">
                <a:solidFill>
                  <a:schemeClr val="tx1"/>
                </a:solidFill>
              </a:rPr>
              <a:t>goiabeira, </a:t>
            </a:r>
            <a:r>
              <a:rPr lang="pt-BR" sz="1800" dirty="0" err="1">
                <a:solidFill>
                  <a:schemeClr val="tx1"/>
                </a:solidFill>
              </a:rPr>
              <a:t>guajava</a:t>
            </a:r>
            <a:r>
              <a:rPr lang="pt-BR" sz="1800" dirty="0">
                <a:solidFill>
                  <a:schemeClr val="tx1"/>
                </a:solidFill>
              </a:rPr>
              <a:t>, </a:t>
            </a:r>
            <a:r>
              <a:rPr lang="pt-BR" sz="1800" dirty="0" err="1">
                <a:solidFill>
                  <a:schemeClr val="tx1"/>
                </a:solidFill>
              </a:rPr>
              <a:t>guayaba</a:t>
            </a:r>
            <a:r>
              <a:rPr lang="pt-BR" sz="1800" dirty="0">
                <a:solidFill>
                  <a:schemeClr val="tx1"/>
                </a:solidFill>
              </a:rPr>
              <a:t>, </a:t>
            </a:r>
            <a:r>
              <a:rPr lang="pt-BR" sz="1800" dirty="0" err="1">
                <a:solidFill>
                  <a:schemeClr val="tx1"/>
                </a:solidFill>
              </a:rPr>
              <a:t>guava</a:t>
            </a:r>
            <a:r>
              <a:rPr lang="pt-BR" sz="1800" dirty="0">
                <a:solidFill>
                  <a:schemeClr val="tx1"/>
                </a:solidFill>
              </a:rPr>
              <a:t>. Partes utilizadas: folhas, cascas, frutos</a:t>
            </a:r>
            <a:r>
              <a:rPr lang="pt-BR" sz="1800" dirty="0" smtClean="0">
                <a:solidFill>
                  <a:schemeClr val="tx1"/>
                </a:solidFill>
              </a:rPr>
              <a:t>.</a:t>
            </a:r>
            <a:r>
              <a:rPr lang="pt-BR" altLang="pt-BR" sz="1700" dirty="0" smtClean="0">
                <a:solidFill>
                  <a:schemeClr val="tx1"/>
                </a:solidFill>
                <a:latin typeface="Times New Roman" pitchFamily="18" charset="0"/>
                <a:ea typeface="Arial Unicode MS" pitchFamily="34" charset="-128"/>
                <a:cs typeface="Arial Unicode MS" pitchFamily="34" charset="-128"/>
              </a:rPr>
              <a:t>..</a:t>
            </a:r>
          </a:p>
          <a:p>
            <a:pPr lvl="1" algn="just">
              <a:spcAft>
                <a:spcPts val="500"/>
              </a:spcAft>
              <a:buClr>
                <a:srgbClr val="FFFF00"/>
              </a:buClr>
              <a:buFont typeface="Arial" charset="0"/>
              <a:buNone/>
              <a:defRPr/>
            </a:pPr>
            <a:r>
              <a:rPr lang="pt-BR" sz="1800" b="1" dirty="0" smtClean="0">
                <a:solidFill>
                  <a:schemeClr val="tx1"/>
                </a:solidFill>
              </a:rPr>
              <a:t>Indicações: </a:t>
            </a:r>
            <a:r>
              <a:rPr lang="pt-BR" sz="1800" dirty="0" smtClean="0">
                <a:solidFill>
                  <a:schemeClr val="tx1"/>
                </a:solidFill>
              </a:rPr>
              <a:t>Uso </a:t>
            </a:r>
            <a:r>
              <a:rPr lang="pt-BR" sz="1800" dirty="0">
                <a:solidFill>
                  <a:schemeClr val="tx1"/>
                </a:solidFill>
              </a:rPr>
              <a:t>interno: Folhas, cascas e frutos verdes possuem ação antidiarreica e antioxidante; frutos maduros possuem ação </a:t>
            </a:r>
            <a:r>
              <a:rPr lang="pt-BR" sz="1800" dirty="0" err="1">
                <a:solidFill>
                  <a:schemeClr val="tx1"/>
                </a:solidFill>
              </a:rPr>
              <a:t>espasmolítica</a:t>
            </a:r>
            <a:r>
              <a:rPr lang="pt-BR" sz="1800" dirty="0">
                <a:solidFill>
                  <a:schemeClr val="tx1"/>
                </a:solidFill>
              </a:rPr>
              <a:t> (diminuem cólicas intestinais) e </a:t>
            </a:r>
            <a:r>
              <a:rPr lang="pt-BR" sz="1800" dirty="0" smtClean="0">
                <a:solidFill>
                  <a:schemeClr val="tx1"/>
                </a:solidFill>
              </a:rPr>
              <a:t>digestória, quedas de cabelo (combate os fungos e dá brilho), tem ação adstringente na pele (rosto). </a:t>
            </a:r>
          </a:p>
          <a:p>
            <a:pPr lvl="1" algn="just">
              <a:spcAft>
                <a:spcPts val="500"/>
              </a:spcAft>
              <a:buClr>
                <a:srgbClr val="FFFF00"/>
              </a:buClr>
              <a:buFont typeface="Arial" charset="0"/>
              <a:buNone/>
              <a:defRPr/>
            </a:pPr>
            <a:r>
              <a:rPr lang="pt-BR" sz="1800" dirty="0" smtClean="0">
                <a:solidFill>
                  <a:schemeClr val="tx1"/>
                </a:solidFill>
              </a:rPr>
              <a:t> </a:t>
            </a:r>
            <a:r>
              <a:rPr lang="pt-BR" sz="1800" dirty="0">
                <a:solidFill>
                  <a:schemeClr val="tx1"/>
                </a:solidFill>
              </a:rPr>
              <a:t>Uso externo: Folhas, cascas e frutos </a:t>
            </a:r>
            <a:r>
              <a:rPr lang="pt-BR" sz="1800" dirty="0" smtClean="0">
                <a:solidFill>
                  <a:schemeClr val="tx1"/>
                </a:solidFill>
              </a:rPr>
              <a:t> </a:t>
            </a:r>
            <a:r>
              <a:rPr lang="pt-BR" sz="1800" dirty="0">
                <a:solidFill>
                  <a:schemeClr val="tx1"/>
                </a:solidFill>
              </a:rPr>
              <a:t>verdes possuem atividade antimicrobiana e </a:t>
            </a:r>
            <a:r>
              <a:rPr lang="pt-BR" sz="1800" dirty="0" smtClean="0">
                <a:solidFill>
                  <a:schemeClr val="tx1"/>
                </a:solidFill>
              </a:rPr>
              <a:t>anti-inflamatória </a:t>
            </a:r>
            <a:r>
              <a:rPr lang="pt-BR" sz="1800" dirty="0">
                <a:solidFill>
                  <a:schemeClr val="tx1"/>
                </a:solidFill>
              </a:rPr>
              <a:t>para feridas e gargarejos</a:t>
            </a:r>
            <a:r>
              <a:rPr lang="pt-BR" sz="1800" dirty="0" smtClean="0">
                <a:solidFill>
                  <a:schemeClr val="tx1"/>
                </a:solidFill>
              </a:rPr>
              <a:t>.</a:t>
            </a:r>
          </a:p>
          <a:p>
            <a:pPr lvl="1" algn="just">
              <a:spcAft>
                <a:spcPts val="500"/>
              </a:spcAft>
              <a:buClr>
                <a:srgbClr val="FFFF00"/>
              </a:buClr>
              <a:buFont typeface="Arial" charset="0"/>
              <a:buNone/>
              <a:defRPr/>
            </a:pPr>
            <a:r>
              <a:rPr lang="pt-BR" sz="1800" b="1" dirty="0" smtClean="0">
                <a:solidFill>
                  <a:schemeClr val="tx1"/>
                </a:solidFill>
              </a:rPr>
              <a:t>Toxicologia</a:t>
            </a:r>
            <a:r>
              <a:rPr lang="pt-BR" sz="1800" dirty="0" smtClean="0">
                <a:solidFill>
                  <a:schemeClr val="tx1"/>
                </a:solidFill>
              </a:rPr>
              <a:t>: O </a:t>
            </a:r>
            <a:r>
              <a:rPr lang="pt-BR" sz="1800" dirty="0">
                <a:solidFill>
                  <a:schemeClr val="tx1"/>
                </a:solidFill>
              </a:rPr>
              <a:t>uso interno é contraindicado para grávidas, lactantes, crianças de 3 anos e não deve ser utilizado por mais de 30 dias ou em caso de diarreia infecciosa. O uso externo não deve ser utilizado por grávidas e lactantes com lesões extensas e graves.</a:t>
            </a:r>
            <a:endParaRPr lang="pt-BR" altLang="pt-BR" sz="1700" dirty="0" smtClean="0">
              <a:solidFill>
                <a:schemeClr val="tx1"/>
              </a:solidFill>
              <a:latin typeface="Times New Roman" pitchFamily="18" charset="0"/>
              <a:cs typeface="Times New Roman" pitchFamily="18" charset="0"/>
            </a:endParaRPr>
          </a:p>
          <a:p>
            <a:pPr lvl="1" algn="just">
              <a:spcAft>
                <a:spcPts val="500"/>
              </a:spcAft>
              <a:buClr>
                <a:srgbClr val="FFFF00"/>
              </a:buClr>
              <a:buFont typeface="Arial" charset="0"/>
              <a:buNone/>
              <a:defRPr/>
            </a:pPr>
            <a:endParaRPr lang="pt-BR" altLang="pt-BR" sz="1700" b="1" i="1" dirty="0">
              <a:solidFill>
                <a:schemeClr val="accent6">
                  <a:lumMod val="75000"/>
                </a:schemeClr>
              </a:solidFill>
              <a:latin typeface="Times New Roman" pitchFamily="18" charset="0"/>
              <a:ea typeface="Arial Unicode MS" pitchFamily="34" charset="-128"/>
              <a:cs typeface="Times New Roman" pitchFamily="18" charset="0"/>
            </a:endParaRPr>
          </a:p>
        </p:txBody>
      </p:sp>
      <p:pic>
        <p:nvPicPr>
          <p:cNvPr id="6148" name="Picture 4" descr="Resultado de imagem para GOIABEIRA"/>
          <p:cNvPicPr>
            <a:picLocks noChangeAspect="1" noChangeArrowheads="1"/>
          </p:cNvPicPr>
          <p:nvPr/>
        </p:nvPicPr>
        <p:blipFill rotWithShape="1">
          <a:blip r:embed="rId2">
            <a:extLst>
              <a:ext uri="{28A0092B-C50C-407E-A947-70E740481C1C}">
                <a14:useLocalDpi xmlns:a14="http://schemas.microsoft.com/office/drawing/2010/main" val="0"/>
              </a:ext>
            </a:extLst>
          </a:blip>
          <a:srcRect t="17686"/>
          <a:stretch/>
        </p:blipFill>
        <p:spPr bwMode="auto">
          <a:xfrm>
            <a:off x="4778640" y="136726"/>
            <a:ext cx="3465768" cy="213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5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87624" y="404664"/>
            <a:ext cx="6552728" cy="6863417"/>
          </a:xfrm>
          <a:prstGeom prst="rect">
            <a:avLst/>
          </a:prstGeom>
        </p:spPr>
        <p:txBody>
          <a:bodyPr wrap="square">
            <a:spAutoFit/>
          </a:bodyPr>
          <a:lstStyle/>
          <a:p>
            <a:r>
              <a:rPr lang="pt-BR" sz="2000" b="1" dirty="0"/>
              <a:t> </a:t>
            </a:r>
            <a:r>
              <a:rPr lang="pt-BR" sz="2000" b="1" dirty="0" smtClean="0"/>
              <a:t>                   Tratamento com folhas de goiaba e pitanga para as feridas como: </a:t>
            </a:r>
            <a:r>
              <a:rPr lang="pt-BR" sz="2000" b="1" dirty="0"/>
              <a:t>ú</a:t>
            </a:r>
            <a:r>
              <a:rPr lang="pt-BR" sz="2000" b="1" dirty="0" smtClean="0"/>
              <a:t>lcera varicosa e pé com feridas por diabetes</a:t>
            </a:r>
          </a:p>
          <a:p>
            <a:endParaRPr lang="pt-BR" sz="2000" dirty="0"/>
          </a:p>
          <a:p>
            <a:r>
              <a:rPr lang="pt-BR" sz="2000" dirty="0" smtClean="0"/>
              <a:t>10 folhas de goiaba,  10 folhas de pitanga e 1 litro de água. Higienizar bem as folhas e ferver tudo por 2 minutos.</a:t>
            </a:r>
          </a:p>
          <a:p>
            <a:r>
              <a:rPr lang="pt-BR" sz="2000" dirty="0" smtClean="0"/>
              <a:t> </a:t>
            </a:r>
            <a:r>
              <a:rPr lang="pt-BR" sz="2000" b="1" dirty="0" smtClean="0"/>
              <a:t>Aplicação externa </a:t>
            </a:r>
            <a:r>
              <a:rPr lang="pt-BR" sz="2000" dirty="0" smtClean="0"/>
              <a:t>: Colocar o  chá morno ou temperatura ambiente em uma bacia ou balde e aplicar o chá sobre a ferida por no mínimo 30 minutos.   1 vez ao dia.</a:t>
            </a:r>
          </a:p>
          <a:p>
            <a:r>
              <a:rPr lang="pt-BR" sz="2000" dirty="0" smtClean="0"/>
              <a:t>O pé deve ficar submerso, caso a ferida seja mais em cima na perna, regar o local com o chá o tempo todo.  </a:t>
            </a:r>
          </a:p>
          <a:p>
            <a:r>
              <a:rPr lang="pt-BR" sz="2000" dirty="0" smtClean="0"/>
              <a:t>Ao terminar, hidratar com óleo de girassol.</a:t>
            </a:r>
          </a:p>
          <a:p>
            <a:endParaRPr lang="pt-BR" sz="2000" dirty="0"/>
          </a:p>
          <a:p>
            <a:r>
              <a:rPr lang="pt-BR" sz="2000" b="1" dirty="0" smtClean="0"/>
              <a:t>Atenção: </a:t>
            </a:r>
          </a:p>
          <a:p>
            <a:pPr marL="342900" indent="-342900">
              <a:buFont typeface="Wingdings" panose="05000000000000000000" pitchFamily="2" charset="2"/>
              <a:buChar char="ü"/>
            </a:pPr>
            <a:r>
              <a:rPr lang="pt-BR" sz="2000" dirty="0" smtClean="0"/>
              <a:t>Deixar o balde ou a bacia apenas para essa finalidade: para o tratamento das feridas. </a:t>
            </a:r>
          </a:p>
          <a:p>
            <a:pPr marL="342900" indent="-342900">
              <a:buFont typeface="Wingdings" panose="05000000000000000000" pitchFamily="2" charset="2"/>
              <a:buChar char="ü"/>
            </a:pPr>
            <a:r>
              <a:rPr lang="pt-BR" sz="2000" dirty="0" smtClean="0"/>
              <a:t>O chá deve ser usado paralelamente com o tratamento convencional orientado pelo médico.</a:t>
            </a:r>
          </a:p>
          <a:p>
            <a:endParaRPr lang="pt-BR" sz="2000" dirty="0"/>
          </a:p>
          <a:p>
            <a:endParaRPr lang="pt-BR" sz="2000" dirty="0" smtClean="0"/>
          </a:p>
          <a:p>
            <a:endParaRPr lang="pt-BR" sz="2000" dirty="0"/>
          </a:p>
          <a:p>
            <a:endParaRPr lang="pt-BR" sz="2000" dirty="0"/>
          </a:p>
        </p:txBody>
      </p:sp>
    </p:spTree>
    <p:extLst>
      <p:ext uri="{BB962C8B-B14F-4D97-AF65-F5344CB8AC3E}">
        <p14:creationId xmlns:p14="http://schemas.microsoft.com/office/powerpoint/2010/main" val="1345954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83"/>
          <p:cNvSpPr txBox="1">
            <a:spLocks noChangeArrowheads="1"/>
          </p:cNvSpPr>
          <p:nvPr/>
        </p:nvSpPr>
        <p:spPr bwMode="auto">
          <a:xfrm>
            <a:off x="125844" y="2564904"/>
            <a:ext cx="8478604" cy="409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charset="0"/>
              </a:defRPr>
            </a:lvl1pPr>
            <a:lvl2pPr marL="482600" indent="-292100">
              <a:defRPr sz="2400">
                <a:solidFill>
                  <a:schemeClr val="bg1"/>
                </a:solidFill>
                <a:latin typeface="Arial" charset="0"/>
              </a:defRPr>
            </a:lvl2pPr>
            <a:lvl3pPr marL="1143000" indent="-228600">
              <a:defRPr sz="2400">
                <a:solidFill>
                  <a:schemeClr val="bg1"/>
                </a:solidFill>
                <a:latin typeface="Arial" charset="0"/>
              </a:defRPr>
            </a:lvl3pPr>
            <a:lvl4pPr marL="1600200" indent="-228600">
              <a:defRPr sz="2400">
                <a:solidFill>
                  <a:schemeClr val="bg1"/>
                </a:solidFill>
                <a:latin typeface="Arial" charset="0"/>
              </a:defRPr>
            </a:lvl4pPr>
            <a:lvl5pPr marL="2057400" indent="-22860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lvl="1" algn="just">
              <a:spcAft>
                <a:spcPts val="500"/>
              </a:spcAft>
              <a:buClr>
                <a:srgbClr val="FFFF00"/>
              </a:buClr>
              <a:buFont typeface="Arial" charset="0"/>
              <a:buNone/>
              <a:defRPr/>
            </a:pPr>
            <a:endParaRPr lang="pt-BR" altLang="pt-BR" sz="1700" b="1" dirty="0" smtClean="0">
              <a:solidFill>
                <a:schemeClr val="tx1"/>
              </a:solidFill>
              <a:latin typeface="Times New Roman" pitchFamily="18" charset="0"/>
              <a:ea typeface="Arial Unicode MS" pitchFamily="34" charset="-128"/>
              <a:cs typeface="Arial Unicode MS" pitchFamily="34" charset="-128"/>
            </a:endParaRPr>
          </a:p>
          <a:p>
            <a:pPr lvl="1" algn="just">
              <a:spcAft>
                <a:spcPts val="500"/>
              </a:spcAft>
              <a:buClr>
                <a:srgbClr val="FFFF00"/>
              </a:buClr>
              <a:buFont typeface="Arial" charset="0"/>
              <a:buNone/>
              <a:defRPr/>
            </a:pPr>
            <a:r>
              <a:rPr lang="pt-BR" altLang="pt-BR" sz="1700" b="1" dirty="0" smtClean="0">
                <a:solidFill>
                  <a:schemeClr val="tx1"/>
                </a:solidFill>
                <a:latin typeface="Times New Roman" pitchFamily="18" charset="0"/>
                <a:ea typeface="Arial Unicode MS" pitchFamily="34" charset="-128"/>
                <a:cs typeface="Arial Unicode MS" pitchFamily="34" charset="-128"/>
              </a:rPr>
              <a:t>Nome Popular: </a:t>
            </a:r>
            <a:r>
              <a:rPr lang="pt-BR" altLang="pt-BR" sz="1700" dirty="0" smtClean="0">
                <a:solidFill>
                  <a:schemeClr val="tx1"/>
                </a:solidFill>
                <a:latin typeface="Times New Roman" pitchFamily="18" charset="0"/>
                <a:ea typeface="Arial Unicode MS" pitchFamily="34" charset="-128"/>
                <a:cs typeface="Arial Unicode MS" pitchFamily="34" charset="-128"/>
              </a:rPr>
              <a:t>sabugueiro. </a:t>
            </a:r>
          </a:p>
          <a:p>
            <a:pPr lvl="1" algn="just">
              <a:spcAft>
                <a:spcPts val="500"/>
              </a:spcAft>
              <a:buClr>
                <a:srgbClr val="FFFF00"/>
              </a:buClr>
              <a:buFont typeface="Arial" charset="0"/>
              <a:buNone/>
              <a:defRPr/>
            </a:pPr>
            <a:r>
              <a:rPr lang="pt-BR" altLang="pt-BR" sz="1700" b="1" dirty="0" smtClean="0">
                <a:solidFill>
                  <a:schemeClr val="tx1"/>
                </a:solidFill>
                <a:latin typeface="Times New Roman" pitchFamily="18" charset="0"/>
                <a:cs typeface="Times New Roman" pitchFamily="18" charset="0"/>
              </a:rPr>
              <a:t>Indicações</a:t>
            </a:r>
            <a:r>
              <a:rPr lang="pt-BR" altLang="pt-BR" sz="1700" dirty="0" smtClean="0">
                <a:solidFill>
                  <a:schemeClr val="tx1"/>
                </a:solidFill>
                <a:latin typeface="Times New Roman" pitchFamily="18" charset="0"/>
                <a:cs typeface="Times New Roman" pitchFamily="18" charset="0"/>
              </a:rPr>
              <a:t>: sudoríficas, diuréticas, depurativas, anti-Inflamatórias, tonificante e laxante. Utilizado em resfriados e gripes para provocar sudação abundante e uma ação depurativa e descongestionante. É muito utilizada em casos de sarampo, rubéola e escarlatina. Combate também afecções da garganta e conjuntivites.</a:t>
            </a:r>
          </a:p>
          <a:p>
            <a:pPr lvl="1" algn="just">
              <a:spcAft>
                <a:spcPts val="500"/>
              </a:spcAft>
              <a:buClr>
                <a:srgbClr val="FFFF00"/>
              </a:buClr>
              <a:buFont typeface="Arial" charset="0"/>
              <a:buNone/>
              <a:defRPr/>
            </a:pPr>
            <a:r>
              <a:rPr lang="pt-BR" altLang="pt-BR" sz="1600" b="1" dirty="0">
                <a:solidFill>
                  <a:schemeClr val="tx1"/>
                </a:solidFill>
                <a:latin typeface="Times New Roman" pitchFamily="18" charset="0"/>
                <a:ea typeface="Arial Unicode MS" pitchFamily="34" charset="-128"/>
                <a:cs typeface="Arial Unicode MS" pitchFamily="34" charset="-128"/>
              </a:rPr>
              <a:t>Outros usos: </a:t>
            </a:r>
            <a:r>
              <a:rPr lang="pt-BR" altLang="pt-BR" sz="1600" dirty="0">
                <a:solidFill>
                  <a:schemeClr val="tx1"/>
                </a:solidFill>
                <a:latin typeface="Times New Roman" pitchFamily="18" charset="0"/>
                <a:ea typeface="Arial Unicode MS" pitchFamily="34" charset="-128"/>
                <a:cs typeface="Arial Unicode MS" pitchFamily="34" charset="-128"/>
              </a:rPr>
              <a:t>suas flores são usadas em banhos de imersão e para enfeitas saladas e doces. </a:t>
            </a:r>
          </a:p>
          <a:p>
            <a:pPr lvl="1" algn="just">
              <a:spcAft>
                <a:spcPts val="500"/>
              </a:spcAft>
              <a:buClr>
                <a:srgbClr val="FFFF00"/>
              </a:buClr>
              <a:buFont typeface="Arial" charset="0"/>
              <a:buNone/>
              <a:defRPr/>
            </a:pPr>
            <a:r>
              <a:rPr lang="pt-BR" altLang="pt-BR" sz="1600" b="1" dirty="0">
                <a:solidFill>
                  <a:schemeClr val="tx1"/>
                </a:solidFill>
                <a:latin typeface="Times New Roman" pitchFamily="18" charset="0"/>
                <a:cs typeface="Times New Roman" pitchFamily="18" charset="0"/>
              </a:rPr>
              <a:t>Toxicologia:</a:t>
            </a:r>
            <a:r>
              <a:rPr lang="pt-BR" altLang="pt-BR" sz="1600" b="1" dirty="0">
                <a:solidFill>
                  <a:schemeClr val="tx1"/>
                </a:solidFill>
                <a:latin typeface="Times New Roman" pitchFamily="18" charset="0"/>
                <a:ea typeface="Arial Unicode MS" pitchFamily="34" charset="-128"/>
                <a:cs typeface="Arial Unicode MS" pitchFamily="34" charset="-128"/>
              </a:rPr>
              <a:t> </a:t>
            </a:r>
            <a:r>
              <a:rPr lang="pt-BR" altLang="pt-BR" sz="1600" dirty="0">
                <a:solidFill>
                  <a:schemeClr val="tx1"/>
                </a:solidFill>
                <a:latin typeface="Times New Roman" pitchFamily="18" charset="0"/>
                <a:cs typeface="Times New Roman" pitchFamily="18" charset="0"/>
              </a:rPr>
              <a:t>não comer bagas (frutos) em grande quantidade, pois podem provocar náuseas e intolerância digestiva.</a:t>
            </a:r>
            <a:r>
              <a:rPr lang="pt-BR" altLang="pt-BR" sz="1600" dirty="0">
                <a:solidFill>
                  <a:schemeClr val="tx1"/>
                </a:solidFill>
                <a:latin typeface="Times New Roman" pitchFamily="18" charset="0"/>
                <a:ea typeface="Arial Unicode MS" pitchFamily="34" charset="-128"/>
                <a:cs typeface="Arial Unicode MS" pitchFamily="34" charset="-128"/>
              </a:rPr>
              <a:t> </a:t>
            </a:r>
          </a:p>
          <a:p>
            <a:pPr lvl="1" algn="just">
              <a:spcAft>
                <a:spcPts val="500"/>
              </a:spcAft>
              <a:buClr>
                <a:srgbClr val="FFFF00"/>
              </a:buClr>
              <a:buFont typeface="Arial" charset="0"/>
              <a:buNone/>
              <a:defRPr/>
            </a:pPr>
            <a:r>
              <a:rPr lang="pt-BR" altLang="pt-BR" sz="1400" b="1" dirty="0">
                <a:solidFill>
                  <a:schemeClr val="tx1"/>
                </a:solidFill>
                <a:latin typeface="Times New Roman" pitchFamily="18" charset="0"/>
                <a:ea typeface="Arial Unicode MS" pitchFamily="34" charset="-128"/>
                <a:cs typeface="Arial Unicode MS" pitchFamily="34" charset="-128"/>
              </a:rPr>
              <a:t> </a:t>
            </a:r>
            <a:r>
              <a:rPr lang="pt-BR" altLang="pt-BR" sz="1600" b="1" i="1" dirty="0" smtClean="0">
                <a:solidFill>
                  <a:schemeClr val="tx1"/>
                </a:solidFill>
                <a:latin typeface="Times New Roman" pitchFamily="18" charset="0"/>
                <a:ea typeface="Arial Unicode MS" pitchFamily="34" charset="-128"/>
                <a:cs typeface="Arial Unicode MS" pitchFamily="34" charset="-128"/>
              </a:rPr>
              <a:t>Garrafada </a:t>
            </a:r>
            <a:r>
              <a:rPr lang="pt-BR" altLang="pt-BR" sz="1600" b="1" i="1" dirty="0">
                <a:solidFill>
                  <a:schemeClr val="tx1"/>
                </a:solidFill>
                <a:latin typeface="Times New Roman" pitchFamily="18" charset="0"/>
                <a:ea typeface="Arial Unicode MS" pitchFamily="34" charset="-128"/>
                <a:cs typeface="Arial Unicode MS" pitchFamily="34" charset="-128"/>
              </a:rPr>
              <a:t>para má circulação</a:t>
            </a:r>
            <a:endParaRPr lang="pt-BR" altLang="pt-BR" sz="1600" dirty="0">
              <a:solidFill>
                <a:schemeClr val="tx1"/>
              </a:solidFill>
              <a:latin typeface="Times New Roman" pitchFamily="18" charset="0"/>
              <a:ea typeface="Arial Unicode MS" pitchFamily="34" charset="-128"/>
              <a:cs typeface="Arial Unicode MS" pitchFamily="34" charset="-128"/>
            </a:endParaRPr>
          </a:p>
          <a:p>
            <a:pPr lvl="1" algn="just">
              <a:spcAft>
                <a:spcPts val="500"/>
              </a:spcAft>
              <a:buClr>
                <a:srgbClr val="FFFF00"/>
              </a:buClr>
              <a:buFont typeface="Arial" charset="0"/>
              <a:buNone/>
              <a:defRPr/>
            </a:pPr>
            <a:r>
              <a:rPr lang="pt-BR" altLang="pt-BR" sz="1600" b="1" dirty="0">
                <a:solidFill>
                  <a:schemeClr val="tx1"/>
                </a:solidFill>
                <a:latin typeface="Times New Roman" pitchFamily="18" charset="0"/>
                <a:ea typeface="Arial Unicode MS" pitchFamily="34" charset="-128"/>
                <a:cs typeface="Arial Unicode MS" pitchFamily="34" charset="-128"/>
              </a:rPr>
              <a:t>Preparo e dosagem:</a:t>
            </a:r>
            <a:r>
              <a:rPr lang="pt-BR" altLang="pt-BR" sz="1600" dirty="0">
                <a:solidFill>
                  <a:schemeClr val="tx1"/>
                </a:solidFill>
                <a:latin typeface="Times New Roman" pitchFamily="18" charset="0"/>
                <a:ea typeface="Arial Unicode MS" pitchFamily="34" charset="-128"/>
                <a:cs typeface="Arial Unicode MS" pitchFamily="34" charset="-128"/>
              </a:rPr>
              <a:t> Coloque dentro de 1 garrafa de vinho suave, 2 mãos cheias de flor de sabugueiro, 2 mãos cheias de flor de mangueira e 2 mãos cheias de flor de ipê roxo ou amarelo. Deixe curtir por 8 dias. Tomar 1 cálice (licor) nas principais refeições até secar a garrafa.</a:t>
            </a:r>
          </a:p>
          <a:p>
            <a:pPr lvl="1" algn="just">
              <a:spcAft>
                <a:spcPts val="500"/>
              </a:spcAft>
              <a:buClr>
                <a:srgbClr val="FFFF00"/>
              </a:buClr>
              <a:buFont typeface="Arial" charset="0"/>
              <a:buNone/>
              <a:defRPr/>
            </a:pPr>
            <a:endParaRPr lang="pt-BR" altLang="pt-BR" sz="1700" dirty="0" smtClean="0">
              <a:solidFill>
                <a:schemeClr val="tx1"/>
              </a:solidFill>
              <a:latin typeface="Times New Roman" pitchFamily="18" charset="0"/>
              <a:ea typeface="Arial Unicode MS" pitchFamily="34" charset="-128"/>
              <a:cs typeface="Arial Unicode MS" pitchFamily="34" charset="-128"/>
            </a:endParaRPr>
          </a:p>
        </p:txBody>
      </p:sp>
      <p:sp>
        <p:nvSpPr>
          <p:cNvPr id="8" name="Text Box 118"/>
          <p:cNvSpPr txBox="1">
            <a:spLocks noChangeArrowheads="1"/>
          </p:cNvSpPr>
          <p:nvPr/>
        </p:nvSpPr>
        <p:spPr bwMode="auto">
          <a:xfrm>
            <a:off x="1110308" y="1502136"/>
            <a:ext cx="2808312" cy="612750"/>
          </a:xfrm>
          <a:prstGeom prst="rect">
            <a:avLst/>
          </a:prstGeom>
          <a:noFill/>
          <a:ln w="9525">
            <a:noFill/>
            <a:miter lim="800000"/>
            <a:headEnd/>
            <a:tailEnd/>
          </a:ln>
          <a:effectLst/>
        </p:spPr>
        <p:txBody>
          <a:bodyPr wrap="square" lIns="58183" tIns="29092" rIns="58183" bIns="29092">
            <a:spAutoFit/>
          </a:bodyPr>
          <a:lstStyle>
            <a:lvl1pPr defTabSz="582613">
              <a:defRPr sz="2400">
                <a:solidFill>
                  <a:schemeClr val="bg1"/>
                </a:solidFill>
                <a:latin typeface="Arial" charset="0"/>
              </a:defRPr>
            </a:lvl1pPr>
            <a:lvl2pPr marL="742950" indent="-285750" defTabSz="582613">
              <a:defRPr sz="2400">
                <a:solidFill>
                  <a:schemeClr val="bg1"/>
                </a:solidFill>
                <a:latin typeface="Arial" charset="0"/>
              </a:defRPr>
            </a:lvl2pPr>
            <a:lvl3pPr marL="1143000" indent="-228600" defTabSz="582613">
              <a:defRPr sz="2400">
                <a:solidFill>
                  <a:schemeClr val="bg1"/>
                </a:solidFill>
                <a:latin typeface="Arial" charset="0"/>
              </a:defRPr>
            </a:lvl3pPr>
            <a:lvl4pPr marL="1600200" indent="-228600" defTabSz="582613">
              <a:defRPr sz="2400">
                <a:solidFill>
                  <a:schemeClr val="bg1"/>
                </a:solidFill>
                <a:latin typeface="Arial" charset="0"/>
              </a:defRPr>
            </a:lvl4pPr>
            <a:lvl5pPr marL="2057400" indent="-228600" defTabSz="582613">
              <a:defRPr sz="2400">
                <a:solidFill>
                  <a:schemeClr val="bg1"/>
                </a:solidFill>
                <a:latin typeface="Arial" charset="0"/>
              </a:defRPr>
            </a:lvl5pPr>
            <a:lvl6pPr marL="2514600" indent="-228600" defTabSz="582613" eaLnBrk="0" fontAlgn="base" hangingPunct="0">
              <a:spcBef>
                <a:spcPct val="0"/>
              </a:spcBef>
              <a:spcAft>
                <a:spcPct val="0"/>
              </a:spcAft>
              <a:defRPr sz="2400">
                <a:solidFill>
                  <a:schemeClr val="bg1"/>
                </a:solidFill>
                <a:latin typeface="Arial" charset="0"/>
              </a:defRPr>
            </a:lvl6pPr>
            <a:lvl7pPr marL="2971800" indent="-228600" defTabSz="582613" eaLnBrk="0" fontAlgn="base" hangingPunct="0">
              <a:spcBef>
                <a:spcPct val="0"/>
              </a:spcBef>
              <a:spcAft>
                <a:spcPct val="0"/>
              </a:spcAft>
              <a:defRPr sz="2400">
                <a:solidFill>
                  <a:schemeClr val="bg1"/>
                </a:solidFill>
                <a:latin typeface="Arial" charset="0"/>
              </a:defRPr>
            </a:lvl7pPr>
            <a:lvl8pPr marL="3429000" indent="-228600" defTabSz="582613" eaLnBrk="0" fontAlgn="base" hangingPunct="0">
              <a:spcBef>
                <a:spcPct val="0"/>
              </a:spcBef>
              <a:spcAft>
                <a:spcPct val="0"/>
              </a:spcAft>
              <a:defRPr sz="2400">
                <a:solidFill>
                  <a:schemeClr val="bg1"/>
                </a:solidFill>
                <a:latin typeface="Arial" charset="0"/>
              </a:defRPr>
            </a:lvl8pPr>
            <a:lvl9pPr marL="3886200" indent="-228600" defTabSz="582613" eaLnBrk="0" fontAlgn="base" hangingPunct="0">
              <a:spcBef>
                <a:spcPct val="0"/>
              </a:spcBef>
              <a:spcAft>
                <a:spcPct val="0"/>
              </a:spcAft>
              <a:defRPr sz="2400">
                <a:solidFill>
                  <a:schemeClr val="bg1"/>
                </a:solidFill>
                <a:latin typeface="Arial" charset="0"/>
              </a:defRPr>
            </a:lvl9pPr>
          </a:lstStyle>
          <a:p>
            <a:pPr>
              <a:defRPr/>
            </a:pPr>
            <a:r>
              <a:rPr lang="pt-BR" altLang="pt-BR" sz="3200" b="1" i="1" dirty="0" smtClean="0">
                <a:solidFill>
                  <a:schemeClr val="tx1"/>
                </a:solidFill>
                <a:latin typeface="Times New Roman" pitchFamily="18" charset="0"/>
                <a:cs typeface="Times New Roman" pitchFamily="18" charset="0"/>
              </a:rPr>
              <a:t>SABUGUEIRO</a:t>
            </a:r>
            <a:r>
              <a:rPr lang="pt-BR" altLang="pt-BR" sz="3600" b="1" dirty="0" smtClean="0">
                <a:solidFill>
                  <a:schemeClr val="tx1"/>
                </a:solidFill>
                <a:effectLst>
                  <a:outerShdw blurRad="38100" dist="38100" dir="2700000" algn="tl">
                    <a:srgbClr val="000000"/>
                  </a:outerShdw>
                </a:effectLst>
                <a:latin typeface="Times New Roman" pitchFamily="18" charset="0"/>
                <a:cs typeface="Times New Roman" pitchFamily="18" charset="0"/>
              </a:rPr>
              <a:t> </a:t>
            </a:r>
          </a:p>
        </p:txBody>
      </p:sp>
      <p:pic>
        <p:nvPicPr>
          <p:cNvPr id="7170" name="Picture 2" descr="Resultado de imagem para SABUGUEI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260648"/>
            <a:ext cx="3991455"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45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9155"/>
                                        </p:tgtEl>
                                        <p:attrNameLst>
                                          <p:attrName>style.visibility</p:attrName>
                                        </p:attrNameLst>
                                      </p:cBhvr>
                                      <p:to>
                                        <p:strVal val="visible"/>
                                      </p:to>
                                    </p:set>
                                    <p:anim to="" calcmode="lin" valueType="num">
                                      <p:cBhvr>
                                        <p:cTn id="12" dur="1" fill="hold"/>
                                        <p:tgtEl>
                                          <p:spTgt spid="491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323528" y="864344"/>
            <a:ext cx="4067175" cy="863600"/>
          </a:xfrm>
        </p:spPr>
        <p:txBody>
          <a:bodyPr>
            <a:normAutofit fontScale="90000"/>
          </a:bodyPr>
          <a:lstStyle/>
          <a:p>
            <a:r>
              <a:rPr lang="pt-BR" altLang="pt-BR" sz="3200" b="1" i="1" dirty="0" smtClean="0"/>
              <a:t>ALECRIM</a:t>
            </a:r>
            <a:br>
              <a:rPr lang="pt-BR" altLang="pt-BR" sz="3200" b="1" i="1" dirty="0" smtClean="0"/>
            </a:br>
            <a:endParaRPr lang="pt-BR" altLang="pt-BR" sz="2000" b="1" i="1" dirty="0" smtClean="0"/>
          </a:p>
        </p:txBody>
      </p:sp>
      <p:sp>
        <p:nvSpPr>
          <p:cNvPr id="45059" name="Rectangle 5"/>
          <p:cNvSpPr>
            <a:spLocks noGrp="1" noChangeArrowheads="1"/>
          </p:cNvSpPr>
          <p:nvPr>
            <p:ph type="body" sz="half" idx="1"/>
          </p:nvPr>
        </p:nvSpPr>
        <p:spPr>
          <a:xfrm>
            <a:off x="323528" y="1772816"/>
            <a:ext cx="8501460" cy="4824536"/>
          </a:xfrm>
        </p:spPr>
        <p:txBody>
          <a:bodyPr>
            <a:normAutofit fontScale="92500"/>
          </a:bodyPr>
          <a:lstStyle/>
          <a:p>
            <a:pPr marL="0" indent="0">
              <a:lnSpc>
                <a:spcPct val="90000"/>
              </a:lnSpc>
              <a:buNone/>
            </a:pPr>
            <a:endParaRPr lang="pt-BR" altLang="pt-BR" sz="1800" b="1" dirty="0" smtClean="0">
              <a:latin typeface="Times New Roman" panose="02020603050405020304" pitchFamily="18" charset="0"/>
              <a:cs typeface="Times New Roman" panose="02020603050405020304" pitchFamily="18" charset="0"/>
            </a:endParaRPr>
          </a:p>
          <a:p>
            <a:pPr marL="0" indent="0">
              <a:lnSpc>
                <a:spcPct val="90000"/>
              </a:lnSpc>
              <a:buNone/>
            </a:pPr>
            <a:r>
              <a:rPr lang="pt-BR" altLang="pt-BR" sz="2400" b="1" dirty="0" smtClean="0">
                <a:latin typeface="Times New Roman" panose="02020603050405020304" pitchFamily="18" charset="0"/>
                <a:cs typeface="Times New Roman" panose="02020603050405020304" pitchFamily="18" charset="0"/>
              </a:rPr>
              <a:t>Nome popular</a:t>
            </a:r>
            <a:r>
              <a:rPr lang="pt-BR" altLang="pt-BR" sz="2400" dirty="0" smtClean="0">
                <a:latin typeface="Times New Roman" panose="02020603050405020304" pitchFamily="18" charset="0"/>
                <a:cs typeface="Times New Roman" panose="02020603050405020304" pitchFamily="18" charset="0"/>
              </a:rPr>
              <a:t>: Alecrim</a:t>
            </a:r>
          </a:p>
          <a:p>
            <a:pPr marL="0" indent="0">
              <a:lnSpc>
                <a:spcPct val="90000"/>
              </a:lnSpc>
              <a:buNone/>
            </a:pPr>
            <a:endParaRPr lang="pt-BR" altLang="pt-BR" sz="2400" dirty="0" smtClean="0">
              <a:latin typeface="Times New Roman" panose="02020603050405020304" pitchFamily="18" charset="0"/>
              <a:cs typeface="Times New Roman" panose="02020603050405020304" pitchFamily="18" charset="0"/>
            </a:endParaRPr>
          </a:p>
          <a:p>
            <a:pPr marL="0" indent="0">
              <a:lnSpc>
                <a:spcPct val="90000"/>
              </a:lnSpc>
              <a:buNone/>
            </a:pPr>
            <a:r>
              <a:rPr lang="pt-BR" altLang="pt-BR" sz="2400" b="1" dirty="0" smtClean="0">
                <a:latin typeface="Times New Roman" panose="02020603050405020304" pitchFamily="18" charset="0"/>
                <a:cs typeface="Times New Roman" panose="02020603050405020304" pitchFamily="18" charset="0"/>
              </a:rPr>
              <a:t>Indicações</a:t>
            </a:r>
            <a:r>
              <a:rPr lang="pt-BR" altLang="pt-BR" sz="2400" dirty="0" smtClean="0">
                <a:latin typeface="Times New Roman" panose="02020603050405020304" pitchFamily="18" charset="0"/>
                <a:cs typeface="Times New Roman" panose="02020603050405020304" pitchFamily="18" charset="0"/>
              </a:rPr>
              <a:t>:  Estimulante, protetor de fígado, antidepressivo, digestivo, contra cólicas menstruais, dores reumáticas, entorses e contusões. Combate a gota e o ácido úrico. Em pomadas tem ação analgésica.</a:t>
            </a:r>
          </a:p>
          <a:p>
            <a:pPr>
              <a:lnSpc>
                <a:spcPct val="90000"/>
              </a:lnSpc>
            </a:pPr>
            <a:r>
              <a:rPr lang="pt-BR" altLang="pt-BR" sz="2400" dirty="0" smtClean="0">
                <a:latin typeface="Times New Roman" panose="02020603050405020304" pitchFamily="18" charset="0"/>
                <a:cs typeface="Times New Roman" panose="02020603050405020304" pitchFamily="18" charset="0"/>
              </a:rPr>
              <a:t>Uso Externo – Também é indicado como fortificante do couro cabeludo, </a:t>
            </a:r>
            <a:r>
              <a:rPr lang="pt-BR" altLang="pt-BR" sz="2400" dirty="0" err="1" smtClean="0">
                <a:latin typeface="Times New Roman" panose="02020603050405020304" pitchFamily="18" charset="0"/>
                <a:cs typeface="Times New Roman" panose="02020603050405020304" pitchFamily="18" charset="0"/>
              </a:rPr>
              <a:t>anticaspa</a:t>
            </a:r>
            <a:r>
              <a:rPr lang="pt-BR" altLang="pt-BR" sz="2400" dirty="0" smtClean="0">
                <a:latin typeface="Times New Roman" panose="02020603050405020304" pitchFamily="18" charset="0"/>
                <a:cs typeface="Times New Roman" panose="02020603050405020304" pitchFamily="18" charset="0"/>
              </a:rPr>
              <a:t> e contra queda de cabelos.</a:t>
            </a:r>
          </a:p>
          <a:p>
            <a:pPr marL="0" indent="0">
              <a:lnSpc>
                <a:spcPct val="90000"/>
              </a:lnSpc>
              <a:buNone/>
            </a:pPr>
            <a:r>
              <a:rPr lang="pt-BR" altLang="pt-BR" sz="2400" dirty="0" smtClean="0">
                <a:latin typeface="Times New Roman" panose="02020603050405020304" pitchFamily="18" charset="0"/>
                <a:cs typeface="Times New Roman" panose="02020603050405020304" pitchFamily="18" charset="0"/>
              </a:rPr>
              <a:t>Outros usos: Culinária.</a:t>
            </a:r>
          </a:p>
          <a:p>
            <a:pPr marL="0" indent="0">
              <a:lnSpc>
                <a:spcPct val="90000"/>
              </a:lnSpc>
              <a:buNone/>
            </a:pPr>
            <a:r>
              <a:rPr lang="pt-BR" altLang="pt-BR" sz="2400" b="1" dirty="0" smtClean="0">
                <a:latin typeface="Times New Roman" panose="02020603050405020304" pitchFamily="18" charset="0"/>
                <a:cs typeface="Times New Roman" panose="02020603050405020304" pitchFamily="18" charset="0"/>
              </a:rPr>
              <a:t>Toxicologia: </a:t>
            </a:r>
            <a:r>
              <a:rPr lang="pt-BR" altLang="pt-BR" sz="2400" dirty="0" smtClean="0">
                <a:latin typeface="Times New Roman" panose="02020603050405020304" pitchFamily="18" charset="0"/>
                <a:cs typeface="Times New Roman" panose="02020603050405020304" pitchFamily="18" charset="0"/>
              </a:rPr>
              <a:t>A ingestão de doses elevadas provocam irritação no estômago e intestino.</a:t>
            </a:r>
          </a:p>
          <a:p>
            <a:pPr marL="0" indent="0">
              <a:lnSpc>
                <a:spcPct val="90000"/>
              </a:lnSpc>
              <a:buNone/>
            </a:pPr>
            <a:endParaRPr lang="pt-BR" altLang="pt-BR" sz="2400" dirty="0" smtClean="0">
              <a:latin typeface="Times New Roman" panose="02020603050405020304" pitchFamily="18" charset="0"/>
              <a:cs typeface="Times New Roman" panose="02020603050405020304" pitchFamily="18" charset="0"/>
            </a:endParaRPr>
          </a:p>
          <a:p>
            <a:pPr marL="0" indent="0">
              <a:lnSpc>
                <a:spcPct val="90000"/>
              </a:lnSpc>
              <a:buNone/>
            </a:pPr>
            <a:r>
              <a:rPr lang="pt-BR" altLang="pt-BR" sz="2400" dirty="0" smtClean="0">
                <a:latin typeface="Times New Roman" panose="02020603050405020304" pitchFamily="18" charset="0"/>
                <a:cs typeface="Times New Roman" panose="02020603050405020304" pitchFamily="18" charset="0"/>
              </a:rPr>
              <a:t>Contra Indicações:  Não pode ser usada por gestantes e nem por pessoas com problemas cardíacos, pois acelera os batimentos </a:t>
            </a:r>
            <a:r>
              <a:rPr lang="pt-BR" altLang="pt-BR" sz="2400" dirty="0" err="1" smtClean="0">
                <a:latin typeface="Times New Roman" panose="02020603050405020304" pitchFamily="18" charset="0"/>
                <a:cs typeface="Times New Roman" panose="02020603050405020304" pitchFamily="18" charset="0"/>
              </a:rPr>
              <a:t>cardiacos</a:t>
            </a:r>
            <a:r>
              <a:rPr lang="pt-BR" altLang="pt-BR" sz="2400" dirty="0">
                <a:latin typeface="Times New Roman" panose="02020603050405020304" pitchFamily="18" charset="0"/>
                <a:cs typeface="Times New Roman" panose="02020603050405020304" pitchFamily="18" charset="0"/>
              </a:rPr>
              <a:t>.</a:t>
            </a:r>
            <a:endParaRPr lang="pt-BR" altLang="pt-BR" sz="2400" dirty="0" smtClean="0">
              <a:latin typeface="Times New Roman" panose="02020603050405020304" pitchFamily="18" charset="0"/>
              <a:cs typeface="Times New Roman" panose="02020603050405020304" pitchFamily="18" charset="0"/>
            </a:endParaRPr>
          </a:p>
          <a:p>
            <a:pPr marL="0" indent="0">
              <a:lnSpc>
                <a:spcPct val="90000"/>
              </a:lnSpc>
              <a:buNone/>
            </a:pPr>
            <a:endParaRPr lang="pt-BR" altLang="pt-BR" sz="1800" dirty="0" smtClean="0">
              <a:latin typeface="Times New Roman" panose="02020603050405020304" pitchFamily="18" charset="0"/>
              <a:cs typeface="Times New Roman" panose="02020603050405020304" pitchFamily="18" charset="0"/>
            </a:endParaRPr>
          </a:p>
          <a:p>
            <a:pPr marL="0" indent="0">
              <a:lnSpc>
                <a:spcPct val="90000"/>
              </a:lnSpc>
              <a:buNone/>
            </a:pPr>
            <a:endParaRPr lang="pt-BR" altLang="pt-BR" sz="1800" dirty="0" smtClean="0">
              <a:latin typeface="Times New Roman" panose="02020603050405020304" pitchFamily="18" charset="0"/>
              <a:cs typeface="Times New Roman" panose="02020603050405020304" pitchFamily="18" charset="0"/>
            </a:endParaRPr>
          </a:p>
        </p:txBody>
      </p:sp>
      <p:pic>
        <p:nvPicPr>
          <p:cNvPr id="8194" name="Picture 2" descr="Resultado de imagem para ALECRI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982"/>
          <a:stretch/>
        </p:blipFill>
        <p:spPr bwMode="auto">
          <a:xfrm>
            <a:off x="4827612" y="188640"/>
            <a:ext cx="3816424" cy="2495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22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down)">
                                      <p:cBhvr>
                                        <p:cTn id="7" dur="580">
                                          <p:stCondLst>
                                            <p:cond delay="0"/>
                                          </p:stCondLst>
                                        </p:cTn>
                                        <p:tgtEl>
                                          <p:spTgt spid="45058"/>
                                        </p:tgtEl>
                                      </p:cBhvr>
                                    </p:animEffect>
                                    <p:anim calcmode="lin" valueType="num">
                                      <p:cBhvr>
                                        <p:cTn id="8" dur="1822" tmFilter="0,0; 0.14,0.36; 0.43,0.73; 0.71,0.91; 1.0,1.0">
                                          <p:stCondLst>
                                            <p:cond delay="0"/>
                                          </p:stCondLst>
                                        </p:cTn>
                                        <p:tgtEl>
                                          <p:spTgt spid="4505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505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505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505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5058"/>
                                        </p:tgtEl>
                                        <p:attrNameLst>
                                          <p:attrName>ppt_y</p:attrName>
                                        </p:attrNameLst>
                                      </p:cBhvr>
                                      <p:tavLst>
                                        <p:tav tm="0" fmla="#ppt_y-sin(pi*$)/81">
                                          <p:val>
                                            <p:fltVal val="0"/>
                                          </p:val>
                                        </p:tav>
                                        <p:tav tm="100000">
                                          <p:val>
                                            <p:fltVal val="1"/>
                                          </p:val>
                                        </p:tav>
                                      </p:tavLst>
                                    </p:anim>
                                    <p:animScale>
                                      <p:cBhvr>
                                        <p:cTn id="13" dur="26">
                                          <p:stCondLst>
                                            <p:cond delay="650"/>
                                          </p:stCondLst>
                                        </p:cTn>
                                        <p:tgtEl>
                                          <p:spTgt spid="45058"/>
                                        </p:tgtEl>
                                      </p:cBhvr>
                                      <p:to x="100000" y="60000"/>
                                    </p:animScale>
                                    <p:animScale>
                                      <p:cBhvr>
                                        <p:cTn id="14" dur="166" decel="50000">
                                          <p:stCondLst>
                                            <p:cond delay="676"/>
                                          </p:stCondLst>
                                        </p:cTn>
                                        <p:tgtEl>
                                          <p:spTgt spid="45058"/>
                                        </p:tgtEl>
                                      </p:cBhvr>
                                      <p:to x="100000" y="100000"/>
                                    </p:animScale>
                                    <p:animScale>
                                      <p:cBhvr>
                                        <p:cTn id="15" dur="26">
                                          <p:stCondLst>
                                            <p:cond delay="1312"/>
                                          </p:stCondLst>
                                        </p:cTn>
                                        <p:tgtEl>
                                          <p:spTgt spid="45058"/>
                                        </p:tgtEl>
                                      </p:cBhvr>
                                      <p:to x="100000" y="80000"/>
                                    </p:animScale>
                                    <p:animScale>
                                      <p:cBhvr>
                                        <p:cTn id="16" dur="166" decel="50000">
                                          <p:stCondLst>
                                            <p:cond delay="1338"/>
                                          </p:stCondLst>
                                        </p:cTn>
                                        <p:tgtEl>
                                          <p:spTgt spid="45058"/>
                                        </p:tgtEl>
                                      </p:cBhvr>
                                      <p:to x="100000" y="100000"/>
                                    </p:animScale>
                                    <p:animScale>
                                      <p:cBhvr>
                                        <p:cTn id="17" dur="26">
                                          <p:stCondLst>
                                            <p:cond delay="1642"/>
                                          </p:stCondLst>
                                        </p:cTn>
                                        <p:tgtEl>
                                          <p:spTgt spid="45058"/>
                                        </p:tgtEl>
                                      </p:cBhvr>
                                      <p:to x="100000" y="90000"/>
                                    </p:animScale>
                                    <p:animScale>
                                      <p:cBhvr>
                                        <p:cTn id="18" dur="166" decel="50000">
                                          <p:stCondLst>
                                            <p:cond delay="1668"/>
                                          </p:stCondLst>
                                        </p:cTn>
                                        <p:tgtEl>
                                          <p:spTgt spid="45058"/>
                                        </p:tgtEl>
                                      </p:cBhvr>
                                      <p:to x="100000" y="100000"/>
                                    </p:animScale>
                                    <p:animScale>
                                      <p:cBhvr>
                                        <p:cTn id="19" dur="26">
                                          <p:stCondLst>
                                            <p:cond delay="1808"/>
                                          </p:stCondLst>
                                        </p:cTn>
                                        <p:tgtEl>
                                          <p:spTgt spid="45058"/>
                                        </p:tgtEl>
                                      </p:cBhvr>
                                      <p:to x="100000" y="95000"/>
                                    </p:animScale>
                                    <p:animScale>
                                      <p:cBhvr>
                                        <p:cTn id="20" dur="166" decel="50000">
                                          <p:stCondLst>
                                            <p:cond delay="1834"/>
                                          </p:stCondLst>
                                        </p:cTn>
                                        <p:tgtEl>
                                          <p:spTgt spid="4505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5059">
                                            <p:txEl>
                                              <p:pRg st="1" end="1"/>
                                            </p:txEl>
                                          </p:spTgt>
                                        </p:tgtEl>
                                        <p:attrNameLst>
                                          <p:attrName>style.visibility</p:attrName>
                                        </p:attrNameLst>
                                      </p:cBhvr>
                                      <p:to>
                                        <p:strVal val="visible"/>
                                      </p:to>
                                    </p:set>
                                    <p:animEffect transition="in" filter="wheel(1)">
                                      <p:cBhvr>
                                        <p:cTn id="29" dur="2000"/>
                                        <p:tgtEl>
                                          <p:spTgt spid="45059">
                                            <p:txEl>
                                              <p:pRg st="1" end="1"/>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45059">
                                            <p:txEl>
                                              <p:pRg st="3" end="3"/>
                                            </p:txEl>
                                          </p:spTgt>
                                        </p:tgtEl>
                                        <p:attrNameLst>
                                          <p:attrName>style.visibility</p:attrName>
                                        </p:attrNameLst>
                                      </p:cBhvr>
                                      <p:to>
                                        <p:strVal val="visible"/>
                                      </p:to>
                                    </p:set>
                                    <p:animEffect transition="in" filter="wheel(1)">
                                      <p:cBhvr>
                                        <p:cTn id="32" dur="2000"/>
                                        <p:tgtEl>
                                          <p:spTgt spid="45059">
                                            <p:txEl>
                                              <p:pRg st="3" end="3"/>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45059">
                                            <p:txEl>
                                              <p:pRg st="4" end="4"/>
                                            </p:txEl>
                                          </p:spTgt>
                                        </p:tgtEl>
                                        <p:attrNameLst>
                                          <p:attrName>style.visibility</p:attrName>
                                        </p:attrNameLst>
                                      </p:cBhvr>
                                      <p:to>
                                        <p:strVal val="visible"/>
                                      </p:to>
                                    </p:set>
                                    <p:animEffect transition="in" filter="wheel(1)">
                                      <p:cBhvr>
                                        <p:cTn id="35" dur="2000"/>
                                        <p:tgtEl>
                                          <p:spTgt spid="45059">
                                            <p:txEl>
                                              <p:pRg st="4" end="4"/>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45059">
                                            <p:txEl>
                                              <p:pRg st="5" end="5"/>
                                            </p:txEl>
                                          </p:spTgt>
                                        </p:tgtEl>
                                        <p:attrNameLst>
                                          <p:attrName>style.visibility</p:attrName>
                                        </p:attrNameLst>
                                      </p:cBhvr>
                                      <p:to>
                                        <p:strVal val="visible"/>
                                      </p:to>
                                    </p:set>
                                    <p:animEffect transition="in" filter="wheel(1)">
                                      <p:cBhvr>
                                        <p:cTn id="38" dur="2000"/>
                                        <p:tgtEl>
                                          <p:spTgt spid="45059">
                                            <p:txEl>
                                              <p:pRg st="5" end="5"/>
                                            </p:txEl>
                                          </p:spTgt>
                                        </p:tgtEl>
                                      </p:cBhvr>
                                    </p:animEffect>
                                  </p:childTnLst>
                                </p:cTn>
                              </p:par>
                              <p:par>
                                <p:cTn id="39" presetID="21" presetClass="entr" presetSubtype="1" fill="hold" nodeType="withEffect">
                                  <p:stCondLst>
                                    <p:cond delay="0"/>
                                  </p:stCondLst>
                                  <p:childTnLst>
                                    <p:set>
                                      <p:cBhvr>
                                        <p:cTn id="40" dur="1" fill="hold">
                                          <p:stCondLst>
                                            <p:cond delay="0"/>
                                          </p:stCondLst>
                                        </p:cTn>
                                        <p:tgtEl>
                                          <p:spTgt spid="45059">
                                            <p:txEl>
                                              <p:pRg st="6" end="6"/>
                                            </p:txEl>
                                          </p:spTgt>
                                        </p:tgtEl>
                                        <p:attrNameLst>
                                          <p:attrName>style.visibility</p:attrName>
                                        </p:attrNameLst>
                                      </p:cBhvr>
                                      <p:to>
                                        <p:strVal val="visible"/>
                                      </p:to>
                                    </p:set>
                                    <p:animEffect transition="in" filter="wheel(1)">
                                      <p:cBhvr>
                                        <p:cTn id="41" dur="2000"/>
                                        <p:tgtEl>
                                          <p:spTgt spid="45059">
                                            <p:txEl>
                                              <p:pRg st="6" end="6"/>
                                            </p:txEl>
                                          </p:spTgt>
                                        </p:tgtEl>
                                      </p:cBhvr>
                                    </p:animEffect>
                                  </p:childTnLst>
                                </p:cTn>
                              </p:par>
                              <p:par>
                                <p:cTn id="42" presetID="21" presetClass="entr" presetSubtype="1" fill="hold" nodeType="withEffect">
                                  <p:stCondLst>
                                    <p:cond delay="0"/>
                                  </p:stCondLst>
                                  <p:childTnLst>
                                    <p:set>
                                      <p:cBhvr>
                                        <p:cTn id="43" dur="1" fill="hold">
                                          <p:stCondLst>
                                            <p:cond delay="0"/>
                                          </p:stCondLst>
                                        </p:cTn>
                                        <p:tgtEl>
                                          <p:spTgt spid="45059">
                                            <p:txEl>
                                              <p:pRg st="8" end="8"/>
                                            </p:txEl>
                                          </p:spTgt>
                                        </p:tgtEl>
                                        <p:attrNameLst>
                                          <p:attrName>style.visibility</p:attrName>
                                        </p:attrNameLst>
                                      </p:cBhvr>
                                      <p:to>
                                        <p:strVal val="visible"/>
                                      </p:to>
                                    </p:set>
                                    <p:animEffect transition="in" filter="wheel(1)">
                                      <p:cBhvr>
                                        <p:cTn id="44" dur="2000"/>
                                        <p:tgtEl>
                                          <p:spTgt spid="450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1043608" y="404664"/>
            <a:ext cx="3240360" cy="576064"/>
          </a:xfrm>
        </p:spPr>
        <p:txBody>
          <a:bodyPr>
            <a:normAutofit fontScale="90000"/>
          </a:bodyPr>
          <a:lstStyle/>
          <a:p>
            <a:r>
              <a:rPr lang="pt-BR" altLang="pt-BR" sz="3200" b="1" i="1" dirty="0" smtClean="0"/>
              <a:t>ALHO </a:t>
            </a:r>
            <a:br>
              <a:rPr lang="pt-BR" altLang="pt-BR" sz="3200" b="1" i="1" dirty="0" smtClean="0"/>
            </a:br>
            <a:endParaRPr lang="pt-BR" altLang="pt-BR" sz="2400" b="1" i="1" dirty="0" smtClean="0"/>
          </a:p>
        </p:txBody>
      </p:sp>
      <p:sp>
        <p:nvSpPr>
          <p:cNvPr id="46083" name="Rectangle 5"/>
          <p:cNvSpPr>
            <a:spLocks noGrp="1" noChangeArrowheads="1"/>
          </p:cNvSpPr>
          <p:nvPr>
            <p:ph type="body" sz="half" idx="1"/>
          </p:nvPr>
        </p:nvSpPr>
        <p:spPr>
          <a:xfrm>
            <a:off x="323528" y="1340768"/>
            <a:ext cx="6840760" cy="5328592"/>
          </a:xfrm>
        </p:spPr>
        <p:txBody>
          <a:bodyPr>
            <a:normAutofit/>
          </a:bodyPr>
          <a:lstStyle/>
          <a:p>
            <a:pPr marL="0" indent="0">
              <a:lnSpc>
                <a:spcPct val="90000"/>
              </a:lnSpc>
              <a:buNone/>
            </a:pPr>
            <a:r>
              <a:rPr lang="pt-BR" altLang="pt-BR" sz="2000" b="1" dirty="0" smtClean="0">
                <a:latin typeface="Times New Roman" panose="02020603050405020304" pitchFamily="18" charset="0"/>
                <a:cs typeface="Times New Roman" panose="02020603050405020304" pitchFamily="18" charset="0"/>
              </a:rPr>
              <a:t>Nome Popular: </a:t>
            </a:r>
            <a:r>
              <a:rPr lang="pt-BR" altLang="pt-BR" sz="2000" dirty="0" smtClean="0">
                <a:latin typeface="Times New Roman" panose="02020603050405020304" pitchFamily="18" charset="0"/>
                <a:cs typeface="Times New Roman" panose="02020603050405020304" pitchFamily="18" charset="0"/>
              </a:rPr>
              <a:t>Alho </a:t>
            </a:r>
          </a:p>
          <a:p>
            <a:pPr marL="0" indent="0">
              <a:lnSpc>
                <a:spcPct val="90000"/>
              </a:lnSpc>
              <a:buNone/>
            </a:pPr>
            <a:r>
              <a:rPr lang="pt-BR" altLang="pt-BR" sz="2000" b="1" dirty="0" smtClean="0">
                <a:latin typeface="Times New Roman" panose="02020603050405020304" pitchFamily="18" charset="0"/>
                <a:cs typeface="Times New Roman" panose="02020603050405020304" pitchFamily="18" charset="0"/>
              </a:rPr>
              <a:t>Parte Usada </a:t>
            </a:r>
            <a:r>
              <a:rPr lang="pt-BR" altLang="pt-BR" sz="2000" dirty="0" smtClean="0">
                <a:latin typeface="Times New Roman" panose="02020603050405020304" pitchFamily="18" charset="0"/>
                <a:cs typeface="Times New Roman" panose="02020603050405020304" pitchFamily="18" charset="0"/>
              </a:rPr>
              <a:t>– Bulbo (dente)</a:t>
            </a:r>
          </a:p>
          <a:p>
            <a:pPr marL="0" indent="0">
              <a:lnSpc>
                <a:spcPct val="90000"/>
              </a:lnSpc>
              <a:buNone/>
            </a:pPr>
            <a:r>
              <a:rPr lang="pt-BR" altLang="pt-BR" sz="2000" b="1" dirty="0" smtClean="0">
                <a:latin typeface="Times New Roman" panose="02020603050405020304" pitchFamily="18" charset="0"/>
                <a:cs typeface="Times New Roman" panose="02020603050405020304" pitchFamily="18" charset="0"/>
              </a:rPr>
              <a:t>Indicações</a:t>
            </a:r>
            <a:r>
              <a:rPr lang="pt-BR" altLang="pt-BR" sz="2000" dirty="0" smtClean="0">
                <a:latin typeface="Times New Roman" panose="02020603050405020304" pitchFamily="18" charset="0"/>
                <a:cs typeface="Times New Roman" panose="02020603050405020304" pitchFamily="18" charset="0"/>
              </a:rPr>
              <a:t> – Expectorante, antisséptico pulmonar, </a:t>
            </a:r>
          </a:p>
          <a:p>
            <a:pPr marL="0" indent="0">
              <a:lnSpc>
                <a:spcPct val="90000"/>
              </a:lnSpc>
              <a:buNone/>
            </a:pPr>
            <a:r>
              <a:rPr lang="pt-BR" altLang="pt-BR" sz="2000" dirty="0" smtClean="0">
                <a:latin typeface="Times New Roman" panose="02020603050405020304" pitchFamily="18" charset="0"/>
                <a:cs typeface="Times New Roman" panose="02020603050405020304" pitchFamily="18" charset="0"/>
              </a:rPr>
              <a:t>analgésico, antinflamatório, antibacteriano, tônico, </a:t>
            </a:r>
          </a:p>
          <a:p>
            <a:pPr marL="0" indent="0">
              <a:lnSpc>
                <a:spcPct val="90000"/>
              </a:lnSpc>
              <a:buNone/>
            </a:pPr>
            <a:r>
              <a:rPr lang="pt-BR" altLang="pt-BR" sz="2000" dirty="0" smtClean="0">
                <a:latin typeface="Times New Roman" panose="02020603050405020304" pitchFamily="18" charset="0"/>
                <a:cs typeface="Times New Roman" panose="02020603050405020304" pitchFamily="18" charset="0"/>
              </a:rPr>
              <a:t>vermífugo, hipoglicemiante, antioxidante.</a:t>
            </a:r>
          </a:p>
          <a:p>
            <a:pPr marL="0" indent="0">
              <a:lnSpc>
                <a:spcPct val="90000"/>
              </a:lnSpc>
              <a:buNone/>
            </a:pPr>
            <a:r>
              <a:rPr lang="pt-BR" altLang="pt-BR" sz="2000" b="1" dirty="0" smtClean="0">
                <a:latin typeface="Times New Roman" panose="02020603050405020304" pitchFamily="18" charset="0"/>
                <a:cs typeface="Times New Roman" panose="02020603050405020304" pitchFamily="18" charset="0"/>
              </a:rPr>
              <a:t>Outros usos</a:t>
            </a:r>
            <a:r>
              <a:rPr lang="pt-BR" altLang="pt-BR" sz="2000" dirty="0" smtClean="0">
                <a:latin typeface="Times New Roman" panose="02020603050405020304" pitchFamily="18" charset="0"/>
                <a:cs typeface="Times New Roman" panose="02020603050405020304" pitchFamily="18" charset="0"/>
              </a:rPr>
              <a:t>: Culinário</a:t>
            </a:r>
          </a:p>
          <a:p>
            <a:pPr marL="0" indent="0">
              <a:lnSpc>
                <a:spcPct val="90000"/>
              </a:lnSpc>
              <a:buNone/>
            </a:pPr>
            <a:r>
              <a:rPr lang="pt-BR" altLang="pt-BR" sz="2000" b="1" dirty="0" smtClean="0">
                <a:latin typeface="Times New Roman" panose="02020603050405020304" pitchFamily="18" charset="0"/>
                <a:cs typeface="Times New Roman" panose="02020603050405020304" pitchFamily="18" charset="0"/>
              </a:rPr>
              <a:t>Toxicológico</a:t>
            </a:r>
            <a:r>
              <a:rPr lang="pt-BR" altLang="pt-BR" sz="2000" dirty="0" smtClean="0">
                <a:latin typeface="Times New Roman" panose="02020603050405020304" pitchFamily="18" charset="0"/>
                <a:cs typeface="Times New Roman" panose="02020603050405020304" pitchFamily="18" charset="0"/>
              </a:rPr>
              <a:t>: O seu uso é contra indicado para portadores de pressão baixa, hemofílicos e pós operatório, pois deixa o sangue fluídico provocando hemorragias e dificultando assim também a cicatrização.</a:t>
            </a:r>
          </a:p>
          <a:p>
            <a:pPr marL="0" indent="0">
              <a:lnSpc>
                <a:spcPct val="90000"/>
              </a:lnSpc>
              <a:buNone/>
            </a:pPr>
            <a:r>
              <a:rPr lang="pt-BR" altLang="pt-BR" sz="2000" b="1" dirty="0" smtClean="0">
                <a:latin typeface="Times New Roman" panose="02020603050405020304" pitchFamily="18" charset="0"/>
                <a:cs typeface="Times New Roman" panose="02020603050405020304" pitchFamily="18" charset="0"/>
              </a:rPr>
              <a:t>Efeitos Colaterais: </a:t>
            </a:r>
            <a:r>
              <a:rPr lang="pt-BR" altLang="pt-BR" sz="2000" dirty="0" smtClean="0">
                <a:latin typeface="Times New Roman" panose="02020603050405020304" pitchFamily="18" charset="0"/>
                <a:cs typeface="Times New Roman" panose="02020603050405020304" pitchFamily="18" charset="0"/>
              </a:rPr>
              <a:t>Em doses elevadas pode ocorrer irritação gástrica e náuseas, também pode ocorrer reações alérgicas.</a:t>
            </a:r>
          </a:p>
          <a:p>
            <a:pPr marL="0" indent="0">
              <a:lnSpc>
                <a:spcPct val="90000"/>
              </a:lnSpc>
              <a:buNone/>
            </a:pPr>
            <a:endParaRPr lang="pt-BR" altLang="pt-BR" sz="2000" dirty="0" smtClean="0">
              <a:latin typeface="Times New Roman" panose="02020603050405020304" pitchFamily="18" charset="0"/>
              <a:cs typeface="Times New Roman" panose="02020603050405020304" pitchFamily="18" charset="0"/>
            </a:endParaRPr>
          </a:p>
          <a:p>
            <a:pPr marL="0" indent="0">
              <a:lnSpc>
                <a:spcPct val="90000"/>
              </a:lnSpc>
              <a:buNone/>
            </a:pPr>
            <a:r>
              <a:rPr lang="pt-BR" altLang="pt-BR" sz="2000" b="1" dirty="0" smtClean="0">
                <a:latin typeface="Times New Roman" panose="02020603050405020304" pitchFamily="18" charset="0"/>
                <a:cs typeface="Times New Roman" panose="02020603050405020304" pitchFamily="18" charset="0"/>
              </a:rPr>
              <a:t>Dica: </a:t>
            </a:r>
            <a:r>
              <a:rPr lang="pt-BR" altLang="pt-BR" sz="2000" dirty="0" smtClean="0">
                <a:latin typeface="Times New Roman" panose="02020603050405020304" pitchFamily="18" charset="0"/>
                <a:cs typeface="Times New Roman" panose="02020603050405020304" pitchFamily="18" charset="0"/>
              </a:rPr>
              <a:t>Use regularmente na cozinha para reduzir o colesterol e fortalecer o sistema imunológico.</a:t>
            </a:r>
            <a:endParaRPr lang="pt-BR" altLang="pt-BR" sz="2000" dirty="0">
              <a:latin typeface="Times New Roman" panose="02020603050405020304" pitchFamily="18" charset="0"/>
              <a:cs typeface="Times New Roman" panose="02020603050405020304" pitchFamily="18" charset="0"/>
            </a:endParaRPr>
          </a:p>
        </p:txBody>
      </p:sp>
      <p:pic>
        <p:nvPicPr>
          <p:cNvPr id="46084" name="Picture 7" descr="alh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56176" y="260648"/>
            <a:ext cx="2464541" cy="2911263"/>
          </a:xfrm>
        </p:spPr>
      </p:pic>
    </p:spTree>
    <p:extLst>
      <p:ext uri="{BB962C8B-B14F-4D97-AF65-F5344CB8AC3E}">
        <p14:creationId xmlns:p14="http://schemas.microsoft.com/office/powerpoint/2010/main" val="379019290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6084"/>
                                        </p:tgtEl>
                                        <p:attrNameLst>
                                          <p:attrName>style.visibility</p:attrName>
                                        </p:attrNameLst>
                                      </p:cBhvr>
                                      <p:to>
                                        <p:strVal val="visible"/>
                                      </p:to>
                                    </p:set>
                                    <p:animEffect transition="in" filter="fade">
                                      <p:cBhvr>
                                        <p:cTn id="11" dur="500"/>
                                        <p:tgtEl>
                                          <p:spTgt spid="4608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6083">
                                            <p:txEl>
                                              <p:pRg st="0" end="0"/>
                                            </p:txEl>
                                          </p:spTgt>
                                        </p:tgtEl>
                                        <p:attrNameLst>
                                          <p:attrName>style.visibility</p:attrName>
                                        </p:attrNameLst>
                                      </p:cBhvr>
                                      <p:to>
                                        <p:strVal val="visible"/>
                                      </p:to>
                                    </p:set>
                                    <p:animEffect transition="in" filter="wipe(down)">
                                      <p:cBhvr>
                                        <p:cTn id="16" dur="500"/>
                                        <p:tgtEl>
                                          <p:spTgt spid="4608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Effect transition="in" filter="wipe(down)">
                                      <p:cBhvr>
                                        <p:cTn id="19" dur="500"/>
                                        <p:tgtEl>
                                          <p:spTgt spid="46083">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6083">
                                            <p:txEl>
                                              <p:pRg st="2" end="2"/>
                                            </p:txEl>
                                          </p:spTgt>
                                        </p:tgtEl>
                                        <p:attrNameLst>
                                          <p:attrName>style.visibility</p:attrName>
                                        </p:attrNameLst>
                                      </p:cBhvr>
                                      <p:to>
                                        <p:strVal val="visible"/>
                                      </p:to>
                                    </p:set>
                                    <p:animEffect transition="in" filter="wipe(down)">
                                      <p:cBhvr>
                                        <p:cTn id="22" dur="500"/>
                                        <p:tgtEl>
                                          <p:spTgt spid="46083">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Effect transition="in" filter="wipe(down)">
                                      <p:cBhvr>
                                        <p:cTn id="25" dur="500"/>
                                        <p:tgtEl>
                                          <p:spTgt spid="46083">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6083">
                                            <p:txEl>
                                              <p:pRg st="4" end="4"/>
                                            </p:txEl>
                                          </p:spTgt>
                                        </p:tgtEl>
                                        <p:attrNameLst>
                                          <p:attrName>style.visibility</p:attrName>
                                        </p:attrNameLst>
                                      </p:cBhvr>
                                      <p:to>
                                        <p:strVal val="visible"/>
                                      </p:to>
                                    </p:set>
                                    <p:animEffect transition="in" filter="wipe(down)">
                                      <p:cBhvr>
                                        <p:cTn id="28" dur="500"/>
                                        <p:tgtEl>
                                          <p:spTgt spid="46083">
                                            <p:txEl>
                                              <p:pRg st="4" end="4"/>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6083">
                                            <p:txEl>
                                              <p:pRg st="5" end="5"/>
                                            </p:txEl>
                                          </p:spTgt>
                                        </p:tgtEl>
                                        <p:attrNameLst>
                                          <p:attrName>style.visibility</p:attrName>
                                        </p:attrNameLst>
                                      </p:cBhvr>
                                      <p:to>
                                        <p:strVal val="visible"/>
                                      </p:to>
                                    </p:set>
                                    <p:animEffect transition="in" filter="wipe(down)">
                                      <p:cBhvr>
                                        <p:cTn id="31" dur="500"/>
                                        <p:tgtEl>
                                          <p:spTgt spid="46083">
                                            <p:txEl>
                                              <p:pRg st="5" end="5"/>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6083">
                                            <p:txEl>
                                              <p:pRg st="6" end="6"/>
                                            </p:txEl>
                                          </p:spTgt>
                                        </p:tgtEl>
                                        <p:attrNameLst>
                                          <p:attrName>style.visibility</p:attrName>
                                        </p:attrNameLst>
                                      </p:cBhvr>
                                      <p:to>
                                        <p:strVal val="visible"/>
                                      </p:to>
                                    </p:set>
                                    <p:animEffect transition="in" filter="wipe(down)">
                                      <p:cBhvr>
                                        <p:cTn id="34" dur="500"/>
                                        <p:tgtEl>
                                          <p:spTgt spid="46083">
                                            <p:txEl>
                                              <p:pRg st="6" end="6"/>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46083">
                                            <p:txEl>
                                              <p:pRg st="7" end="7"/>
                                            </p:txEl>
                                          </p:spTgt>
                                        </p:tgtEl>
                                        <p:attrNameLst>
                                          <p:attrName>style.visibility</p:attrName>
                                        </p:attrNameLst>
                                      </p:cBhvr>
                                      <p:to>
                                        <p:strVal val="visible"/>
                                      </p:to>
                                    </p:set>
                                    <p:animEffect transition="in" filter="wipe(down)">
                                      <p:cBhvr>
                                        <p:cTn id="37" dur="500"/>
                                        <p:tgtEl>
                                          <p:spTgt spid="46083">
                                            <p:txEl>
                                              <p:pRg st="7" end="7"/>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6083">
                                            <p:txEl>
                                              <p:pRg st="9" end="9"/>
                                            </p:txEl>
                                          </p:spTgt>
                                        </p:tgtEl>
                                        <p:attrNameLst>
                                          <p:attrName>style.visibility</p:attrName>
                                        </p:attrNameLst>
                                      </p:cBhvr>
                                      <p:to>
                                        <p:strVal val="visible"/>
                                      </p:to>
                                    </p:set>
                                    <p:animEffect transition="in" filter="wipe(down)">
                                      <p:cBhvr>
                                        <p:cTn id="40" dur="500"/>
                                        <p:tgtEl>
                                          <p:spTgt spid="46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15616" y="1052736"/>
            <a:ext cx="3309937" cy="791369"/>
          </a:xfrm>
        </p:spPr>
        <p:txBody>
          <a:bodyPr>
            <a:normAutofit fontScale="90000"/>
          </a:bodyPr>
          <a:lstStyle/>
          <a:p>
            <a:r>
              <a:rPr lang="pt-BR" altLang="pt-BR" sz="3600" b="1" i="1" dirty="0" smtClean="0"/>
              <a:t>Boldo Brasileiro </a:t>
            </a:r>
            <a:br>
              <a:rPr lang="pt-BR" altLang="pt-BR" sz="3600" b="1" i="1" dirty="0" smtClean="0"/>
            </a:br>
            <a:endParaRPr lang="pt-BR" altLang="pt-BR" sz="2000" b="1" i="1" dirty="0" smtClean="0"/>
          </a:p>
        </p:txBody>
      </p:sp>
      <p:sp>
        <p:nvSpPr>
          <p:cNvPr id="47107" name="Rectangle 3"/>
          <p:cNvSpPr>
            <a:spLocks noGrp="1" noChangeArrowheads="1"/>
          </p:cNvSpPr>
          <p:nvPr>
            <p:ph type="body" sz="half" idx="1"/>
          </p:nvPr>
        </p:nvSpPr>
        <p:spPr>
          <a:xfrm>
            <a:off x="467544" y="2132856"/>
            <a:ext cx="7776864" cy="4536504"/>
          </a:xfrm>
        </p:spPr>
        <p:txBody>
          <a:bodyPr>
            <a:noAutofit/>
          </a:bodyPr>
          <a:lstStyle/>
          <a:p>
            <a:pPr>
              <a:buFontTx/>
              <a:buNone/>
            </a:pPr>
            <a:r>
              <a:rPr lang="pt-BR" altLang="pt-BR" sz="2400" b="1" dirty="0" smtClean="0">
                <a:latin typeface="Times New Roman" panose="02020603050405020304" pitchFamily="18" charset="0"/>
                <a:cs typeface="Times New Roman" panose="02020603050405020304" pitchFamily="18" charset="0"/>
              </a:rPr>
              <a:t>Nome popular: </a:t>
            </a:r>
            <a:r>
              <a:rPr lang="pt-BR" altLang="pt-BR" sz="2400" dirty="0" smtClean="0">
                <a:latin typeface="Times New Roman" panose="02020603050405020304" pitchFamily="18" charset="0"/>
                <a:cs typeface="Times New Roman" panose="02020603050405020304" pitchFamily="18" charset="0"/>
              </a:rPr>
              <a:t>Boldo- brasileiro, </a:t>
            </a:r>
          </a:p>
          <a:p>
            <a:pPr>
              <a:buFontTx/>
              <a:buNone/>
            </a:pPr>
            <a:r>
              <a:rPr lang="pt-BR" altLang="pt-BR" sz="2400" dirty="0" smtClean="0">
                <a:latin typeface="Times New Roman" panose="02020603050405020304" pitchFamily="18" charset="0"/>
                <a:cs typeface="Times New Roman" panose="02020603050405020304" pitchFamily="18" charset="0"/>
              </a:rPr>
              <a:t>boldo-nacional.</a:t>
            </a:r>
          </a:p>
          <a:p>
            <a:pPr marL="0" indent="0">
              <a:buNone/>
            </a:pPr>
            <a:r>
              <a:rPr lang="pt-BR" altLang="pt-BR" sz="2400" b="1" dirty="0" smtClean="0">
                <a:latin typeface="Times New Roman" panose="02020603050405020304" pitchFamily="18" charset="0"/>
                <a:cs typeface="Times New Roman" panose="02020603050405020304" pitchFamily="18" charset="0"/>
              </a:rPr>
              <a:t>Parte Usada</a:t>
            </a:r>
            <a:r>
              <a:rPr lang="pt-BR" altLang="pt-BR" sz="2400" dirty="0" smtClean="0">
                <a:latin typeface="Times New Roman" panose="02020603050405020304" pitchFamily="18" charset="0"/>
                <a:cs typeface="Times New Roman" panose="02020603050405020304" pitchFamily="18" charset="0"/>
              </a:rPr>
              <a:t>:  Folhas </a:t>
            </a:r>
          </a:p>
          <a:p>
            <a:pPr marL="0" indent="0">
              <a:buNone/>
            </a:pPr>
            <a:r>
              <a:rPr lang="pt-BR" altLang="pt-BR" sz="2400" b="1" dirty="0" smtClean="0">
                <a:latin typeface="Times New Roman" panose="02020603050405020304" pitchFamily="18" charset="0"/>
                <a:cs typeface="Times New Roman" panose="02020603050405020304" pitchFamily="18" charset="0"/>
              </a:rPr>
              <a:t>Indicações:</a:t>
            </a:r>
            <a:r>
              <a:rPr lang="pt-BR" altLang="pt-BR" sz="2400" dirty="0" smtClean="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Uso interno: Estimulante do fígado, da digestão e do apetite, atua na melhora da azia e da ressaca alcoólica. </a:t>
            </a:r>
            <a:endParaRPr lang="pt-BR" altLang="pt-BR" sz="2400" dirty="0" smtClean="0">
              <a:latin typeface="Times New Roman" panose="02020603050405020304" pitchFamily="18" charset="0"/>
              <a:cs typeface="Times New Roman" panose="02020603050405020304" pitchFamily="18" charset="0"/>
            </a:endParaRPr>
          </a:p>
          <a:p>
            <a:pPr marL="0" indent="0">
              <a:buNone/>
            </a:pPr>
            <a:r>
              <a:rPr lang="pt-BR" altLang="pt-BR" sz="2400" b="1" dirty="0" smtClean="0">
                <a:latin typeface="Times New Roman" panose="02020603050405020304" pitchFamily="18" charset="0"/>
                <a:cs typeface="Times New Roman" panose="02020603050405020304" pitchFamily="18" charset="0"/>
              </a:rPr>
              <a:t>Toxicologia</a:t>
            </a:r>
            <a:r>
              <a:rPr lang="pt-BR" altLang="pt-BR" sz="2400" dirty="0" smtClean="0">
                <a:latin typeface="Times New Roman" panose="02020603050405020304" pitchFamily="18" charset="0"/>
                <a:cs typeface="Times New Roman" panose="02020603050405020304" pitchFamily="18" charset="0"/>
              </a:rPr>
              <a:t>: Em excesso pode causar irritações gástricas.</a:t>
            </a:r>
          </a:p>
          <a:p>
            <a:pPr marL="0" indent="0">
              <a:buNone/>
            </a:pPr>
            <a:r>
              <a:rPr lang="pt-BR" sz="2400" b="1" dirty="0" err="1" smtClean="0">
                <a:latin typeface="Times New Roman" panose="02020603050405020304" pitchFamily="18" charset="0"/>
                <a:cs typeface="Times New Roman" panose="02020603050405020304" pitchFamily="18" charset="0"/>
              </a:rPr>
              <a:t>Contra-indicação</a:t>
            </a:r>
            <a:r>
              <a:rPr lang="pt-BR" sz="2400" b="1" dirty="0" smtClean="0">
                <a:latin typeface="Times New Roman" panose="02020603050405020304" pitchFamily="18" charset="0"/>
                <a:cs typeface="Times New Roman" panose="02020603050405020304" pitchFamily="18" charset="0"/>
              </a:rPr>
              <a:t>:</a:t>
            </a:r>
            <a:r>
              <a:rPr lang="pt-BR" sz="2400" dirty="0" smtClean="0">
                <a:latin typeface="Times New Roman" panose="02020603050405020304" pitchFamily="18" charset="0"/>
                <a:cs typeface="Times New Roman" panose="02020603050405020304" pitchFamily="18" charset="0"/>
              </a:rPr>
              <a:t> Não deve ser utilizado por gestantes, lactantes, crianças e portadores de obstrução das vias biliares ou cálculos biliares (pedra na vesícula).</a:t>
            </a:r>
            <a:endParaRPr lang="pt-BR" altLang="pt-BR" sz="2400" dirty="0" smtClean="0">
              <a:latin typeface="Times New Roman" panose="02020603050405020304" pitchFamily="18" charset="0"/>
              <a:cs typeface="Times New Roman" panose="02020603050405020304" pitchFamily="18" charset="0"/>
            </a:endParaRPr>
          </a:p>
        </p:txBody>
      </p:sp>
      <p:pic>
        <p:nvPicPr>
          <p:cNvPr id="9218" name="Picture 2" descr="Resultado de imagem para BOLDO BRASILEI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599" y="332656"/>
            <a:ext cx="3905519"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71422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971600" y="836712"/>
            <a:ext cx="3455987" cy="647799"/>
          </a:xfrm>
        </p:spPr>
        <p:txBody>
          <a:bodyPr>
            <a:normAutofit fontScale="90000"/>
          </a:bodyPr>
          <a:lstStyle/>
          <a:p>
            <a:r>
              <a:rPr lang="pt-BR" altLang="pt-BR" sz="2400" b="1" i="1" dirty="0" smtClean="0"/>
              <a:t>CAMOMILA</a:t>
            </a:r>
            <a:r>
              <a:rPr lang="pt-BR" altLang="pt-BR" sz="4000" dirty="0" smtClean="0"/>
              <a:t> </a:t>
            </a:r>
            <a:br>
              <a:rPr lang="pt-BR" altLang="pt-BR" sz="4000" dirty="0" smtClean="0"/>
            </a:br>
            <a:endParaRPr lang="pt-BR" altLang="pt-BR" sz="1800" b="1" i="1" dirty="0" smtClean="0"/>
          </a:p>
        </p:txBody>
      </p:sp>
      <p:sp>
        <p:nvSpPr>
          <p:cNvPr id="48131" name="Rectangle 5"/>
          <p:cNvSpPr>
            <a:spLocks noGrp="1" noChangeArrowheads="1"/>
          </p:cNvSpPr>
          <p:nvPr>
            <p:ph type="body" sz="half" idx="1"/>
          </p:nvPr>
        </p:nvSpPr>
        <p:spPr>
          <a:xfrm>
            <a:off x="438200" y="1484784"/>
            <a:ext cx="8141518" cy="5760417"/>
          </a:xfrm>
        </p:spPr>
        <p:txBody>
          <a:bodyPr>
            <a:normAutofit/>
          </a:bodyPr>
          <a:lstStyle/>
          <a:p>
            <a:pPr marL="0" indent="0">
              <a:lnSpc>
                <a:spcPct val="80000"/>
              </a:lnSpc>
              <a:buNone/>
            </a:pPr>
            <a:r>
              <a:rPr lang="pt-BR" altLang="pt-BR" sz="2400" b="1" dirty="0" smtClean="0">
                <a:latin typeface="Times New Roman" panose="02020603050405020304" pitchFamily="18" charset="0"/>
                <a:cs typeface="Times New Roman" panose="02020603050405020304" pitchFamily="18" charset="0"/>
              </a:rPr>
              <a:t>Nome popular: </a:t>
            </a:r>
          </a:p>
          <a:p>
            <a:pPr marL="0" indent="0">
              <a:lnSpc>
                <a:spcPct val="80000"/>
              </a:lnSpc>
              <a:buNone/>
            </a:pPr>
            <a:r>
              <a:rPr lang="pt-BR" altLang="pt-BR" sz="2400" dirty="0" smtClean="0">
                <a:latin typeface="Times New Roman" panose="02020603050405020304" pitchFamily="18" charset="0"/>
                <a:cs typeface="Times New Roman" panose="02020603050405020304" pitchFamily="18" charset="0"/>
              </a:rPr>
              <a:t>Macela, Marcela, camomila comum.</a:t>
            </a:r>
          </a:p>
          <a:p>
            <a:pPr marL="0" indent="0">
              <a:lnSpc>
                <a:spcPct val="80000"/>
              </a:lnSpc>
              <a:buNone/>
            </a:pPr>
            <a:r>
              <a:rPr lang="pt-BR" altLang="pt-BR" sz="2400" b="1" dirty="0" smtClean="0">
                <a:latin typeface="Times New Roman" panose="02020603050405020304" pitchFamily="18" charset="0"/>
                <a:cs typeface="Times New Roman" panose="02020603050405020304" pitchFamily="18" charset="0"/>
              </a:rPr>
              <a:t>Parte Usada: </a:t>
            </a:r>
            <a:r>
              <a:rPr lang="pt-BR" altLang="pt-BR" sz="2400" dirty="0" smtClean="0">
                <a:latin typeface="Times New Roman" panose="02020603050405020304" pitchFamily="18" charset="0"/>
                <a:cs typeface="Times New Roman" panose="02020603050405020304" pitchFamily="18" charset="0"/>
              </a:rPr>
              <a:t> Flores</a:t>
            </a:r>
          </a:p>
          <a:p>
            <a:pPr marL="0" indent="0">
              <a:lnSpc>
                <a:spcPct val="80000"/>
              </a:lnSpc>
              <a:buNone/>
            </a:pPr>
            <a:endParaRPr lang="pt-BR" altLang="pt-BR" sz="2400" b="1" dirty="0" smtClean="0">
              <a:latin typeface="Times New Roman" panose="02020603050405020304" pitchFamily="18" charset="0"/>
              <a:cs typeface="Times New Roman" panose="02020603050405020304" pitchFamily="18" charset="0"/>
            </a:endParaRPr>
          </a:p>
          <a:p>
            <a:pPr marL="0" indent="0">
              <a:lnSpc>
                <a:spcPct val="80000"/>
              </a:lnSpc>
              <a:buNone/>
            </a:pPr>
            <a:r>
              <a:rPr lang="pt-BR" altLang="pt-BR" sz="2400" b="1" dirty="0" smtClean="0">
                <a:latin typeface="Times New Roman" panose="02020603050405020304" pitchFamily="18" charset="0"/>
                <a:cs typeface="Times New Roman" panose="02020603050405020304" pitchFamily="18" charset="0"/>
              </a:rPr>
              <a:t>Indicações:  </a:t>
            </a:r>
            <a:r>
              <a:rPr lang="pt-BR" altLang="pt-BR" sz="2400" dirty="0" smtClean="0">
                <a:latin typeface="Times New Roman" panose="02020603050405020304" pitchFamily="18" charset="0"/>
                <a:cs typeface="Times New Roman" panose="02020603050405020304" pitchFamily="18" charset="0"/>
              </a:rPr>
              <a:t>Contra dores de barriga, calmante (nervoso e insônia), bom para eliminar gases intestinais, contra cólicas menstruais, estomacais e intestinais, para retirar crosta Láctea do recém nascido (crosta da cabeça do bebê).</a:t>
            </a:r>
          </a:p>
          <a:p>
            <a:pPr marL="0" indent="0">
              <a:lnSpc>
                <a:spcPct val="80000"/>
              </a:lnSpc>
              <a:buNone/>
            </a:pPr>
            <a:r>
              <a:rPr lang="pt-BR" altLang="pt-BR" sz="2400" dirty="0" smtClean="0">
                <a:latin typeface="Times New Roman" panose="02020603050405020304" pitchFamily="18" charset="0"/>
                <a:cs typeface="Times New Roman" panose="02020603050405020304" pitchFamily="18" charset="0"/>
              </a:rPr>
              <a:t>Uso Externo:  Como preventivo de rachaduras de pele sensível e seca, para clarear os cabelos.</a:t>
            </a:r>
          </a:p>
          <a:p>
            <a:pPr marL="0" indent="0">
              <a:lnSpc>
                <a:spcPct val="80000"/>
              </a:lnSpc>
              <a:buNone/>
            </a:pPr>
            <a:r>
              <a:rPr lang="pt-BR" altLang="pt-BR" sz="2400" b="1" dirty="0" smtClean="0">
                <a:latin typeface="Times New Roman" panose="02020603050405020304" pitchFamily="18" charset="0"/>
                <a:cs typeface="Times New Roman" panose="02020603050405020304" pitchFamily="18" charset="0"/>
              </a:rPr>
              <a:t>Toxicologia</a:t>
            </a:r>
            <a:r>
              <a:rPr lang="pt-BR" altLang="pt-BR" sz="2400" dirty="0" smtClean="0">
                <a:latin typeface="Times New Roman" panose="02020603050405020304" pitchFamily="18" charset="0"/>
                <a:cs typeface="Times New Roman" panose="02020603050405020304" pitchFamily="18" charset="0"/>
              </a:rPr>
              <a:t>: Contra Indicações – Gestantes não devem usar e não deve-se usar nos olhos.</a:t>
            </a:r>
          </a:p>
          <a:p>
            <a:pPr marL="0" indent="0">
              <a:lnSpc>
                <a:spcPct val="80000"/>
              </a:lnSpc>
              <a:buNone/>
            </a:pPr>
            <a:r>
              <a:rPr lang="pt-BR" altLang="pt-BR" sz="2400" dirty="0" smtClean="0">
                <a:latin typeface="Times New Roman" panose="02020603050405020304" pitchFamily="18" charset="0"/>
                <a:cs typeface="Times New Roman" panose="02020603050405020304" pitchFamily="18" charset="0"/>
              </a:rPr>
              <a:t>Efeitos Colaterais – Pode causar dermatite de contato ou foto dermatite em pessoas alérgicas.</a:t>
            </a:r>
          </a:p>
        </p:txBody>
      </p:sp>
      <p:pic>
        <p:nvPicPr>
          <p:cNvPr id="10242" name="Picture 2" descr="Resultado de imagem para CAMOMILA"/>
          <p:cNvPicPr>
            <a:picLocks noChangeAspect="1" noChangeArrowheads="1"/>
          </p:cNvPicPr>
          <p:nvPr/>
        </p:nvPicPr>
        <p:blipFill rotWithShape="1">
          <a:blip r:embed="rId2">
            <a:extLst>
              <a:ext uri="{28A0092B-C50C-407E-A947-70E740481C1C}">
                <a14:useLocalDpi xmlns:a14="http://schemas.microsoft.com/office/drawing/2010/main" val="0"/>
              </a:ext>
            </a:extLst>
          </a:blip>
          <a:srcRect r="27316"/>
          <a:stretch/>
        </p:blipFill>
        <p:spPr bwMode="auto">
          <a:xfrm>
            <a:off x="5126335" y="111562"/>
            <a:ext cx="3316982" cy="253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27702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8131">
                                            <p:txEl>
                                              <p:pRg st="0" end="0"/>
                                            </p:txEl>
                                          </p:spTgt>
                                        </p:tgtEl>
                                        <p:attrNameLst>
                                          <p:attrName>style.visibility</p:attrName>
                                        </p:attrNameLst>
                                      </p:cBhvr>
                                      <p:to>
                                        <p:strVal val="visible"/>
                                      </p:to>
                                    </p:set>
                                    <p:anim calcmode="lin" valueType="num">
                                      <p:cBhvr>
                                        <p:cTn id="11" dur="5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8131">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8131">
                                            <p:txEl>
                                              <p:pRg st="0" end="0"/>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48131">
                                            <p:txEl>
                                              <p:pRg st="1" end="1"/>
                                            </p:txEl>
                                          </p:spTgt>
                                        </p:tgtEl>
                                        <p:attrNameLst>
                                          <p:attrName>style.visibility</p:attrName>
                                        </p:attrNameLst>
                                      </p:cBhvr>
                                      <p:to>
                                        <p:strVal val="visible"/>
                                      </p:to>
                                    </p:set>
                                    <p:anim calcmode="lin" valueType="num">
                                      <p:cBhvr>
                                        <p:cTn id="16" dur="500" fill="hold"/>
                                        <p:tgtEl>
                                          <p:spTgt spid="48131">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48131">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48131">
                                            <p:txEl>
                                              <p:pRg st="1" end="1"/>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48131">
                                            <p:txEl>
                                              <p:pRg st="2" end="2"/>
                                            </p:txEl>
                                          </p:spTgt>
                                        </p:tgtEl>
                                        <p:attrNameLst>
                                          <p:attrName>style.visibility</p:attrName>
                                        </p:attrNameLst>
                                      </p:cBhvr>
                                      <p:to>
                                        <p:strVal val="visible"/>
                                      </p:to>
                                    </p:set>
                                    <p:anim calcmode="lin" valueType="num">
                                      <p:cBhvr>
                                        <p:cTn id="21" dur="500" fill="hold"/>
                                        <p:tgtEl>
                                          <p:spTgt spid="4813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813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8131">
                                            <p:txEl>
                                              <p:pRg st="2" end="2"/>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48131">
                                            <p:txEl>
                                              <p:pRg st="4" end="4"/>
                                            </p:txEl>
                                          </p:spTgt>
                                        </p:tgtEl>
                                        <p:attrNameLst>
                                          <p:attrName>style.visibility</p:attrName>
                                        </p:attrNameLst>
                                      </p:cBhvr>
                                      <p:to>
                                        <p:strVal val="visible"/>
                                      </p:to>
                                    </p:set>
                                    <p:anim calcmode="lin" valueType="num">
                                      <p:cBhvr>
                                        <p:cTn id="26" dur="500" fill="hold"/>
                                        <p:tgtEl>
                                          <p:spTgt spid="48131">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48131">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48131">
                                            <p:txEl>
                                              <p:pRg st="4" end="4"/>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48131">
                                            <p:txEl>
                                              <p:pRg st="5" end="5"/>
                                            </p:txEl>
                                          </p:spTgt>
                                        </p:tgtEl>
                                        <p:attrNameLst>
                                          <p:attrName>style.visibility</p:attrName>
                                        </p:attrNameLst>
                                      </p:cBhvr>
                                      <p:to>
                                        <p:strVal val="visible"/>
                                      </p:to>
                                    </p:set>
                                    <p:anim calcmode="lin" valueType="num">
                                      <p:cBhvr>
                                        <p:cTn id="31" dur="500" fill="hold"/>
                                        <p:tgtEl>
                                          <p:spTgt spid="48131">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48131">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48131">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48131">
                                            <p:txEl>
                                              <p:pRg st="6" end="6"/>
                                            </p:txEl>
                                          </p:spTgt>
                                        </p:tgtEl>
                                        <p:attrNameLst>
                                          <p:attrName>style.visibility</p:attrName>
                                        </p:attrNameLst>
                                      </p:cBhvr>
                                      <p:to>
                                        <p:strVal val="visible"/>
                                      </p:to>
                                    </p:set>
                                    <p:anim calcmode="lin" valueType="num">
                                      <p:cBhvr>
                                        <p:cTn id="36" dur="500" fill="hold"/>
                                        <p:tgtEl>
                                          <p:spTgt spid="48131">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48131">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48131">
                                            <p:txEl>
                                              <p:pRg st="6" end="6"/>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48131">
                                            <p:txEl>
                                              <p:pRg st="7" end="7"/>
                                            </p:txEl>
                                          </p:spTgt>
                                        </p:tgtEl>
                                        <p:attrNameLst>
                                          <p:attrName>style.visibility</p:attrName>
                                        </p:attrNameLst>
                                      </p:cBhvr>
                                      <p:to>
                                        <p:strVal val="visible"/>
                                      </p:to>
                                    </p:set>
                                    <p:anim calcmode="lin" valueType="num">
                                      <p:cBhvr>
                                        <p:cTn id="41" dur="500" fill="hold"/>
                                        <p:tgtEl>
                                          <p:spTgt spid="48131">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48131">
                                            <p:txEl>
                                              <p:pRg st="7" end="7"/>
                                            </p:txEl>
                                          </p:spTgt>
                                        </p:tgtEl>
                                        <p:attrNameLst>
                                          <p:attrName>ppt_h</p:attrName>
                                        </p:attrNameLst>
                                      </p:cBhvr>
                                      <p:tavLst>
                                        <p:tav tm="0">
                                          <p:val>
                                            <p:fltVal val="0"/>
                                          </p:val>
                                        </p:tav>
                                        <p:tav tm="100000">
                                          <p:val>
                                            <p:strVal val="#ppt_h"/>
                                          </p:val>
                                        </p:tav>
                                      </p:tavLst>
                                    </p:anim>
                                    <p:animEffect transition="in" filter="fade">
                                      <p:cBhvr>
                                        <p:cTn id="43" dur="500"/>
                                        <p:tgtEl>
                                          <p:spTgt spid="48131">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242"/>
                                        </p:tgtEl>
                                        <p:attrNameLst>
                                          <p:attrName>style.visibility</p:attrName>
                                        </p:attrNameLst>
                                      </p:cBhvr>
                                      <p:to>
                                        <p:strVal val="visible"/>
                                      </p:to>
                                    </p:set>
                                    <p:anim calcmode="lin" valueType="num">
                                      <p:cBhvr additive="base">
                                        <p:cTn id="48" dur="500" fill="hold"/>
                                        <p:tgtEl>
                                          <p:spTgt spid="10242"/>
                                        </p:tgtEl>
                                        <p:attrNameLst>
                                          <p:attrName>ppt_x</p:attrName>
                                        </p:attrNameLst>
                                      </p:cBhvr>
                                      <p:tavLst>
                                        <p:tav tm="0">
                                          <p:val>
                                            <p:strVal val="#ppt_x"/>
                                          </p:val>
                                        </p:tav>
                                        <p:tav tm="100000">
                                          <p:val>
                                            <p:strVal val="#ppt_x"/>
                                          </p:val>
                                        </p:tav>
                                      </p:tavLst>
                                    </p:anim>
                                    <p:anim calcmode="lin" valueType="num">
                                      <p:cBhvr additive="base">
                                        <p:cTn id="49"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xfrm>
            <a:off x="683568" y="1239915"/>
            <a:ext cx="3525838" cy="855663"/>
          </a:xfrm>
        </p:spPr>
        <p:txBody>
          <a:bodyPr>
            <a:noAutofit/>
          </a:bodyPr>
          <a:lstStyle/>
          <a:p>
            <a:r>
              <a:rPr lang="pt-BR" altLang="pt-BR" sz="3200" b="1" i="1" dirty="0" smtClean="0"/>
              <a:t>CONFREI</a:t>
            </a:r>
            <a:r>
              <a:rPr lang="pt-BR" altLang="pt-BR" sz="4800" b="1" i="1" dirty="0" smtClean="0"/>
              <a:t> </a:t>
            </a:r>
            <a:br>
              <a:rPr lang="pt-BR" altLang="pt-BR" sz="4800" b="1" i="1" dirty="0" smtClean="0"/>
            </a:br>
            <a:endParaRPr lang="pt-BR" altLang="pt-BR" sz="2400" b="1" i="1" dirty="0" smtClean="0"/>
          </a:p>
        </p:txBody>
      </p:sp>
      <p:sp>
        <p:nvSpPr>
          <p:cNvPr id="49155" name="Rectangle 5"/>
          <p:cNvSpPr>
            <a:spLocks noGrp="1" noChangeArrowheads="1"/>
          </p:cNvSpPr>
          <p:nvPr>
            <p:ph type="body" sz="half" idx="1"/>
          </p:nvPr>
        </p:nvSpPr>
        <p:spPr>
          <a:xfrm>
            <a:off x="251520" y="3445141"/>
            <a:ext cx="8568629" cy="4752975"/>
          </a:xfrm>
        </p:spPr>
        <p:txBody>
          <a:bodyPr/>
          <a:lstStyle/>
          <a:p>
            <a:pPr marL="0" indent="0">
              <a:lnSpc>
                <a:spcPct val="80000"/>
              </a:lnSpc>
              <a:buNone/>
            </a:pPr>
            <a:r>
              <a:rPr lang="pt-BR" altLang="pt-BR" sz="2400" b="1" dirty="0" smtClean="0">
                <a:latin typeface="Times New Roman" panose="02020603050405020304" pitchFamily="18" charset="0"/>
                <a:cs typeface="Times New Roman" panose="02020603050405020304" pitchFamily="18" charset="0"/>
              </a:rPr>
              <a:t>Nome popular: </a:t>
            </a:r>
            <a:r>
              <a:rPr lang="pt-BR" sz="2400" dirty="0" err="1">
                <a:latin typeface="Times New Roman" panose="02020603050405020304" pitchFamily="18" charset="0"/>
                <a:cs typeface="Times New Roman" panose="02020603050405020304" pitchFamily="18" charset="0"/>
              </a:rPr>
              <a:t>confrei</a:t>
            </a:r>
            <a:r>
              <a:rPr lang="pt-BR" sz="2400" dirty="0">
                <a:latin typeface="Times New Roman" panose="02020603050405020304" pitchFamily="18" charset="0"/>
                <a:cs typeface="Times New Roman" panose="02020603050405020304" pitchFamily="18" charset="0"/>
              </a:rPr>
              <a:t> russo, leite vegetal e língua de </a:t>
            </a:r>
            <a:r>
              <a:rPr lang="pt-BR" sz="2400" dirty="0" smtClean="0">
                <a:latin typeface="Times New Roman" panose="02020603050405020304" pitchFamily="18" charset="0"/>
                <a:cs typeface="Times New Roman" panose="02020603050405020304" pitchFamily="18" charset="0"/>
              </a:rPr>
              <a:t>vaca. </a:t>
            </a:r>
          </a:p>
          <a:p>
            <a:pPr marL="0" indent="0">
              <a:lnSpc>
                <a:spcPct val="80000"/>
              </a:lnSpc>
              <a:buNone/>
            </a:pPr>
            <a:r>
              <a:rPr lang="pt-BR" altLang="pt-BR" sz="2400" b="1" dirty="0" smtClean="0">
                <a:latin typeface="Times New Roman" panose="02020603050405020304" pitchFamily="18" charset="0"/>
                <a:cs typeface="Times New Roman" panose="02020603050405020304" pitchFamily="18" charset="0"/>
              </a:rPr>
              <a:t>Parte Usada;  </a:t>
            </a:r>
            <a:r>
              <a:rPr lang="pt-BR" altLang="pt-BR" sz="2400" dirty="0" smtClean="0">
                <a:latin typeface="Times New Roman" panose="02020603050405020304" pitchFamily="18" charset="0"/>
                <a:cs typeface="Times New Roman" panose="02020603050405020304" pitchFamily="18" charset="0"/>
              </a:rPr>
              <a:t>– Folhas e raiz</a:t>
            </a:r>
          </a:p>
          <a:p>
            <a:pPr marL="0" indent="0">
              <a:lnSpc>
                <a:spcPct val="80000"/>
              </a:lnSpc>
              <a:buNone/>
            </a:pPr>
            <a:r>
              <a:rPr lang="pt-BR" altLang="pt-BR" sz="2400" b="1" dirty="0" smtClean="0">
                <a:latin typeface="Times New Roman" panose="02020603050405020304" pitchFamily="18" charset="0"/>
                <a:cs typeface="Times New Roman" panose="02020603050405020304" pitchFamily="18" charset="0"/>
              </a:rPr>
              <a:t>Indicações:</a:t>
            </a:r>
            <a:r>
              <a:rPr lang="pt-BR" altLang="pt-BR" sz="2400" dirty="0" smtClean="0">
                <a:latin typeface="Times New Roman" panose="02020603050405020304" pitchFamily="18" charset="0"/>
                <a:cs typeface="Times New Roman" panose="02020603050405020304" pitchFamily="18" charset="0"/>
              </a:rPr>
              <a:t> Apenas para uso externo, para otite, nas fissuras anal, confusões, hematomas, entorses, antinflamatório, cicatrizante, </a:t>
            </a:r>
            <a:r>
              <a:rPr lang="pt-BR" altLang="pt-BR" sz="2400" dirty="0" err="1" smtClean="0">
                <a:latin typeface="Times New Roman" panose="02020603050405020304" pitchFamily="18" charset="0"/>
                <a:cs typeface="Times New Roman" panose="02020603050405020304" pitchFamily="18" charset="0"/>
              </a:rPr>
              <a:t>anti-irritante</a:t>
            </a:r>
            <a:r>
              <a:rPr lang="pt-BR" altLang="pt-BR" sz="2400" dirty="0" smtClean="0">
                <a:latin typeface="Times New Roman" panose="02020603050405020304" pitchFamily="18" charset="0"/>
                <a:cs typeface="Times New Roman" panose="02020603050405020304" pitchFamily="18" charset="0"/>
              </a:rPr>
              <a:t> da pele (feridas não infectadas, cortes, queimaduras).</a:t>
            </a:r>
          </a:p>
          <a:p>
            <a:pPr marL="0" indent="0">
              <a:lnSpc>
                <a:spcPct val="80000"/>
              </a:lnSpc>
              <a:buNone/>
            </a:pPr>
            <a:r>
              <a:rPr lang="pt-BR" altLang="pt-BR" sz="2400" b="1" dirty="0" smtClean="0">
                <a:latin typeface="Times New Roman" panose="02020603050405020304" pitchFamily="18" charset="0"/>
                <a:cs typeface="Times New Roman" panose="02020603050405020304" pitchFamily="18" charset="0"/>
              </a:rPr>
              <a:t>Contra Indicações: </a:t>
            </a:r>
            <a:r>
              <a:rPr lang="pt-BR" altLang="pt-BR" sz="2400" dirty="0" smtClean="0">
                <a:latin typeface="Times New Roman" panose="02020603050405020304" pitchFamily="18" charset="0"/>
                <a:cs typeface="Times New Roman" panose="02020603050405020304" pitchFamily="18" charset="0"/>
              </a:rPr>
              <a:t> Extremamente proibido para uso interno.</a:t>
            </a:r>
          </a:p>
        </p:txBody>
      </p:sp>
      <p:pic>
        <p:nvPicPr>
          <p:cNvPr id="11266" name="Picture 2" descr="Resultado de imagem para CONFR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32656"/>
            <a:ext cx="3740967" cy="311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82425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9155">
                                            <p:txEl>
                                              <p:pRg st="0" end="0"/>
                                            </p:txEl>
                                          </p:spTgt>
                                        </p:tgtEl>
                                        <p:attrNameLst>
                                          <p:attrName>style.visibility</p:attrName>
                                        </p:attrNameLst>
                                      </p:cBhvr>
                                      <p:to>
                                        <p:strVal val="visible"/>
                                      </p:to>
                                    </p:set>
                                    <p:animEffect transition="in" filter="fade">
                                      <p:cBhvr>
                                        <p:cTn id="19" dur="2000"/>
                                        <p:tgtEl>
                                          <p:spTgt spid="49155">
                                            <p:txEl>
                                              <p:pRg st="0" end="0"/>
                                            </p:txEl>
                                          </p:spTgt>
                                        </p:tgtEl>
                                      </p:cBhvr>
                                    </p:animEffect>
                                    <p:anim calcmode="lin" valueType="num">
                                      <p:cBhvr>
                                        <p:cTn id="20" dur="2000" fill="hold"/>
                                        <p:tgtEl>
                                          <p:spTgt spid="49155">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49155">
                                            <p:txEl>
                                              <p:pRg st="0" end="0"/>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49155">
                                            <p:txEl>
                                              <p:pRg st="1" end="1"/>
                                            </p:txEl>
                                          </p:spTgt>
                                        </p:tgtEl>
                                        <p:attrNameLst>
                                          <p:attrName>style.visibility</p:attrName>
                                        </p:attrNameLst>
                                      </p:cBhvr>
                                      <p:to>
                                        <p:strVal val="visible"/>
                                      </p:to>
                                    </p:set>
                                    <p:animEffect transition="in" filter="fade">
                                      <p:cBhvr>
                                        <p:cTn id="24" dur="2000"/>
                                        <p:tgtEl>
                                          <p:spTgt spid="49155">
                                            <p:txEl>
                                              <p:pRg st="1" end="1"/>
                                            </p:txEl>
                                          </p:spTgt>
                                        </p:tgtEl>
                                      </p:cBhvr>
                                    </p:animEffect>
                                    <p:anim calcmode="lin" valueType="num">
                                      <p:cBhvr>
                                        <p:cTn id="25" dur="2000" fill="hold"/>
                                        <p:tgtEl>
                                          <p:spTgt spid="49155">
                                            <p:txEl>
                                              <p:pRg st="1" end="1"/>
                                            </p:txEl>
                                          </p:spTgt>
                                        </p:tgtEl>
                                        <p:attrNameLst>
                                          <p:attrName>ppt_w</p:attrName>
                                        </p:attrNameLst>
                                      </p:cBhvr>
                                      <p:tavLst>
                                        <p:tav tm="0" fmla="#ppt_w*sin(2.5*pi*$)">
                                          <p:val>
                                            <p:fltVal val="0"/>
                                          </p:val>
                                        </p:tav>
                                        <p:tav tm="100000">
                                          <p:val>
                                            <p:fltVal val="1"/>
                                          </p:val>
                                        </p:tav>
                                      </p:tavLst>
                                    </p:anim>
                                    <p:anim calcmode="lin" valueType="num">
                                      <p:cBhvr>
                                        <p:cTn id="26" dur="2000" fill="hold"/>
                                        <p:tgtEl>
                                          <p:spTgt spid="49155">
                                            <p:txEl>
                                              <p:pRg st="1" end="1"/>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49155">
                                            <p:txEl>
                                              <p:pRg st="2" end="2"/>
                                            </p:txEl>
                                          </p:spTgt>
                                        </p:tgtEl>
                                        <p:attrNameLst>
                                          <p:attrName>style.visibility</p:attrName>
                                        </p:attrNameLst>
                                      </p:cBhvr>
                                      <p:to>
                                        <p:strVal val="visible"/>
                                      </p:to>
                                    </p:set>
                                    <p:animEffect transition="in" filter="fade">
                                      <p:cBhvr>
                                        <p:cTn id="29" dur="2000"/>
                                        <p:tgtEl>
                                          <p:spTgt spid="49155">
                                            <p:txEl>
                                              <p:pRg st="2" end="2"/>
                                            </p:txEl>
                                          </p:spTgt>
                                        </p:tgtEl>
                                      </p:cBhvr>
                                    </p:animEffect>
                                    <p:anim calcmode="lin" valueType="num">
                                      <p:cBhvr>
                                        <p:cTn id="30" dur="2000" fill="hold"/>
                                        <p:tgtEl>
                                          <p:spTgt spid="49155">
                                            <p:txEl>
                                              <p:pRg st="2" end="2"/>
                                            </p:txEl>
                                          </p:spTgt>
                                        </p:tgtEl>
                                        <p:attrNameLst>
                                          <p:attrName>ppt_w</p:attrName>
                                        </p:attrNameLst>
                                      </p:cBhvr>
                                      <p:tavLst>
                                        <p:tav tm="0" fmla="#ppt_w*sin(2.5*pi*$)">
                                          <p:val>
                                            <p:fltVal val="0"/>
                                          </p:val>
                                        </p:tav>
                                        <p:tav tm="100000">
                                          <p:val>
                                            <p:fltVal val="1"/>
                                          </p:val>
                                        </p:tav>
                                      </p:tavLst>
                                    </p:anim>
                                    <p:anim calcmode="lin" valueType="num">
                                      <p:cBhvr>
                                        <p:cTn id="31" dur="2000" fill="hold"/>
                                        <p:tgtEl>
                                          <p:spTgt spid="49155">
                                            <p:txEl>
                                              <p:pRg st="2" end="2"/>
                                            </p:txEl>
                                          </p:spTgt>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childTnLst>
                                    <p:set>
                                      <p:cBhvr>
                                        <p:cTn id="33" dur="1" fill="hold">
                                          <p:stCondLst>
                                            <p:cond delay="0"/>
                                          </p:stCondLst>
                                        </p:cTn>
                                        <p:tgtEl>
                                          <p:spTgt spid="49155">
                                            <p:txEl>
                                              <p:pRg st="3" end="3"/>
                                            </p:txEl>
                                          </p:spTgt>
                                        </p:tgtEl>
                                        <p:attrNameLst>
                                          <p:attrName>style.visibility</p:attrName>
                                        </p:attrNameLst>
                                      </p:cBhvr>
                                      <p:to>
                                        <p:strVal val="visible"/>
                                      </p:to>
                                    </p:set>
                                    <p:animEffect transition="in" filter="fade">
                                      <p:cBhvr>
                                        <p:cTn id="34" dur="2000"/>
                                        <p:tgtEl>
                                          <p:spTgt spid="49155">
                                            <p:txEl>
                                              <p:pRg st="3" end="3"/>
                                            </p:txEl>
                                          </p:spTgt>
                                        </p:tgtEl>
                                      </p:cBhvr>
                                    </p:animEffect>
                                    <p:anim calcmode="lin" valueType="num">
                                      <p:cBhvr>
                                        <p:cTn id="35" dur="2000" fill="hold"/>
                                        <p:tgtEl>
                                          <p:spTgt spid="49155">
                                            <p:txEl>
                                              <p:pRg st="3" end="3"/>
                                            </p:txEl>
                                          </p:spTgt>
                                        </p:tgtEl>
                                        <p:attrNameLst>
                                          <p:attrName>ppt_w</p:attrName>
                                        </p:attrNameLst>
                                      </p:cBhvr>
                                      <p:tavLst>
                                        <p:tav tm="0" fmla="#ppt_w*sin(2.5*pi*$)">
                                          <p:val>
                                            <p:fltVal val="0"/>
                                          </p:val>
                                        </p:tav>
                                        <p:tav tm="100000">
                                          <p:val>
                                            <p:fltVal val="1"/>
                                          </p:val>
                                        </p:tav>
                                      </p:tavLst>
                                    </p:anim>
                                    <p:anim calcmode="lin" valueType="num">
                                      <p:cBhvr>
                                        <p:cTn id="36" dur="2000" fill="hold"/>
                                        <p:tgtEl>
                                          <p:spTgt spid="4915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323528" y="1412776"/>
            <a:ext cx="4392612" cy="1296987"/>
          </a:xfrm>
        </p:spPr>
        <p:txBody>
          <a:bodyPr/>
          <a:lstStyle/>
          <a:p>
            <a:r>
              <a:rPr lang="pt-BR" altLang="pt-BR" sz="2800" b="1" i="1" dirty="0" smtClean="0"/>
              <a:t>CAPIM-LIMÃO</a:t>
            </a:r>
            <a:br>
              <a:rPr lang="pt-BR" altLang="pt-BR" sz="2800" b="1" i="1" dirty="0" smtClean="0"/>
            </a:br>
            <a:endParaRPr lang="pt-BR" altLang="pt-BR" sz="2000" b="1" i="1" dirty="0" smtClean="0"/>
          </a:p>
        </p:txBody>
      </p:sp>
      <p:sp>
        <p:nvSpPr>
          <p:cNvPr id="50179" name="Rectangle 5"/>
          <p:cNvSpPr>
            <a:spLocks noGrp="1" noChangeArrowheads="1"/>
          </p:cNvSpPr>
          <p:nvPr>
            <p:ph type="body" sz="half" idx="1"/>
          </p:nvPr>
        </p:nvSpPr>
        <p:spPr>
          <a:xfrm>
            <a:off x="467544" y="3097717"/>
            <a:ext cx="7848872" cy="4968875"/>
          </a:xfrm>
        </p:spPr>
        <p:txBody>
          <a:bodyPr>
            <a:normAutofit/>
          </a:bodyPr>
          <a:lstStyle/>
          <a:p>
            <a:pPr marL="0" indent="0">
              <a:lnSpc>
                <a:spcPct val="90000"/>
              </a:lnSpc>
              <a:buNone/>
            </a:pPr>
            <a:r>
              <a:rPr lang="pt-BR" altLang="pt-BR" sz="2400" b="1" dirty="0" smtClean="0"/>
              <a:t>Nome popular: </a:t>
            </a:r>
            <a:r>
              <a:rPr lang="pt-BR" sz="2400" dirty="0" smtClean="0"/>
              <a:t>capim-cheiroso, capim-limão, capim-cidreira.</a:t>
            </a:r>
            <a:endParaRPr lang="pt-BR" altLang="pt-BR" sz="2400" b="1" dirty="0" smtClean="0"/>
          </a:p>
          <a:p>
            <a:pPr marL="0" indent="0">
              <a:lnSpc>
                <a:spcPct val="90000"/>
              </a:lnSpc>
              <a:buNone/>
            </a:pPr>
            <a:r>
              <a:rPr lang="pt-BR" altLang="pt-BR" sz="2400" b="1" dirty="0" smtClean="0"/>
              <a:t>Parte Usada:  Folhas</a:t>
            </a:r>
          </a:p>
          <a:p>
            <a:pPr marL="0" indent="0">
              <a:lnSpc>
                <a:spcPct val="90000"/>
              </a:lnSpc>
              <a:buNone/>
            </a:pPr>
            <a:r>
              <a:rPr lang="pt-BR" altLang="pt-BR" sz="2400" b="1" dirty="0" smtClean="0"/>
              <a:t>Indicações:  </a:t>
            </a:r>
            <a:r>
              <a:rPr lang="pt-BR" altLang="pt-BR" sz="2400" dirty="0" smtClean="0"/>
              <a:t>Calmante, combate gases intestinais, febre, alivia dores de estômago e cabeça, digestivo, sedativo da tosse, pressão alta, hidratante.</a:t>
            </a:r>
          </a:p>
          <a:p>
            <a:pPr marL="0" indent="0">
              <a:lnSpc>
                <a:spcPct val="90000"/>
              </a:lnSpc>
              <a:buNone/>
            </a:pPr>
            <a:r>
              <a:rPr lang="pt-BR" altLang="pt-BR" sz="2400" b="1" dirty="0" smtClean="0"/>
              <a:t>Toxicologia: </a:t>
            </a:r>
            <a:r>
              <a:rPr lang="pt-BR" altLang="pt-BR" sz="2400" dirty="0" smtClean="0"/>
              <a:t>Contra Indicações – Ter cuidado de não confundir com citronela (</a:t>
            </a:r>
            <a:r>
              <a:rPr lang="pt-BR" altLang="pt-BR" sz="2400" dirty="0" err="1" smtClean="0"/>
              <a:t>cymbopogon</a:t>
            </a:r>
            <a:r>
              <a:rPr lang="pt-BR" altLang="pt-BR" sz="2400" dirty="0" smtClean="0"/>
              <a:t> </a:t>
            </a:r>
            <a:r>
              <a:rPr lang="pt-BR" altLang="pt-BR" sz="2400" dirty="0" err="1" smtClean="0"/>
              <a:t>nardus</a:t>
            </a:r>
            <a:r>
              <a:rPr lang="pt-BR" altLang="pt-BR" sz="2400" dirty="0" smtClean="0"/>
              <a:t>) pois é repelente de insetos e é muito tóxico. É abortivo</a:t>
            </a:r>
            <a:r>
              <a:rPr lang="pt-BR" altLang="pt-BR" sz="2400" b="1" dirty="0" smtClean="0"/>
              <a:t>.</a:t>
            </a:r>
          </a:p>
        </p:txBody>
      </p:sp>
      <p:pic>
        <p:nvPicPr>
          <p:cNvPr id="12290" name="Picture 2" descr="Resultado de imagem para CAPIM LIM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5" y="188640"/>
            <a:ext cx="3778225" cy="290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79364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0179">
                                            <p:txEl>
                                              <p:pRg st="0" end="0"/>
                                            </p:txEl>
                                          </p:spTgt>
                                        </p:tgtEl>
                                      </p:cBhvr>
                                    </p:animEffect>
                                    <p:animScale>
                                      <p:cBhvr>
                                        <p:cTn id="7" dur="250" autoRev="1" fill="hold"/>
                                        <p:tgtEl>
                                          <p:spTgt spid="50179">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50179">
                                            <p:txEl>
                                              <p:pRg st="1" end="1"/>
                                            </p:txEl>
                                          </p:spTgt>
                                        </p:tgtEl>
                                      </p:cBhvr>
                                    </p:animEffect>
                                    <p:animScale>
                                      <p:cBhvr>
                                        <p:cTn id="10" dur="250" autoRev="1" fill="hold"/>
                                        <p:tgtEl>
                                          <p:spTgt spid="50179">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50179">
                                            <p:txEl>
                                              <p:pRg st="2" end="2"/>
                                            </p:txEl>
                                          </p:spTgt>
                                        </p:tgtEl>
                                      </p:cBhvr>
                                    </p:animEffect>
                                    <p:animScale>
                                      <p:cBhvr>
                                        <p:cTn id="13" dur="250" autoRev="1" fill="hold"/>
                                        <p:tgtEl>
                                          <p:spTgt spid="50179">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50179">
                                            <p:txEl>
                                              <p:pRg st="3" end="3"/>
                                            </p:txEl>
                                          </p:spTgt>
                                        </p:tgtEl>
                                      </p:cBhvr>
                                    </p:animEffect>
                                    <p:animScale>
                                      <p:cBhvr>
                                        <p:cTn id="16" dur="250" autoRev="1" fill="hold"/>
                                        <p:tgtEl>
                                          <p:spTgt spid="50179">
                                            <p:txEl>
                                              <p:pRg st="3" end="3"/>
                                            </p:txEl>
                                          </p:spTgt>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randombar(horizontal)">
                                      <p:cBhvr>
                                        <p:cTn id="21"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476672"/>
            <a:ext cx="8424936" cy="5632311"/>
          </a:xfrm>
          <a:prstGeom prst="rect">
            <a:avLst/>
          </a:prstGeom>
        </p:spPr>
        <p:txBody>
          <a:bodyPr wrap="square">
            <a:spAutoFit/>
          </a:bodyPr>
          <a:lstStyle/>
          <a:p>
            <a:pPr algn="just">
              <a:defRPr/>
            </a:pPr>
            <a:r>
              <a:rPr lang="pt-BR" altLang="pt-BR" sz="2400" dirty="0">
                <a:latin typeface="Arial Unicode MS" pitchFamily="34" charset="-128"/>
                <a:cs typeface="Times New Roman" pitchFamily="18" charset="0"/>
              </a:rPr>
              <a:t>Hipócrates, na sua arte de curar, seguia um método de trabalho extremamente criterioso levando em conta quatro pontos básicos:</a:t>
            </a:r>
          </a:p>
          <a:p>
            <a:pPr algn="just">
              <a:defRPr/>
            </a:pPr>
            <a:endParaRPr lang="pt-BR" altLang="pt-BR" sz="2400" dirty="0">
              <a:latin typeface="Arial Unicode MS" pitchFamily="34" charset="-128"/>
              <a:cs typeface="Times New Roman" pitchFamily="18" charset="0"/>
            </a:endParaRPr>
          </a:p>
          <a:p>
            <a:pPr algn="just">
              <a:buFontTx/>
              <a:buChar char="•"/>
              <a:defRPr/>
            </a:pPr>
            <a:r>
              <a:rPr lang="pt-BR" altLang="pt-BR" sz="2400" b="1" dirty="0">
                <a:latin typeface="Arial Unicode MS" pitchFamily="34" charset="-128"/>
                <a:ea typeface="Arial Unicode MS" pitchFamily="34" charset="-128"/>
                <a:cs typeface="Arial Unicode MS" pitchFamily="34" charset="-128"/>
              </a:rPr>
              <a:t>    Observação</a:t>
            </a:r>
            <a:endParaRPr lang="pt-BR" altLang="pt-BR" sz="2400" dirty="0">
              <a:latin typeface="Arial Unicode MS" pitchFamily="34" charset="-128"/>
              <a:ea typeface="Arial Unicode MS" pitchFamily="34" charset="-128"/>
              <a:cs typeface="Arial Unicode MS" pitchFamily="34" charset="-128"/>
            </a:endParaRPr>
          </a:p>
          <a:p>
            <a:pPr algn="just">
              <a:buFontTx/>
              <a:buChar char="•"/>
              <a:defRPr/>
            </a:pPr>
            <a:r>
              <a:rPr lang="pt-BR" altLang="pt-BR" sz="2400" dirty="0">
                <a:latin typeface="Arial Unicode MS"/>
                <a:cs typeface="Times New Roman" pitchFamily="18" charset="0"/>
              </a:rPr>
              <a:t>    </a:t>
            </a:r>
            <a:r>
              <a:rPr lang="pt-BR" altLang="pt-BR" sz="2400" dirty="0">
                <a:cs typeface="Times New Roman" pitchFamily="18" charset="0"/>
              </a:rPr>
              <a:t> </a:t>
            </a:r>
            <a:r>
              <a:rPr lang="pt-BR" altLang="pt-BR" sz="2400" b="1" dirty="0">
                <a:latin typeface="Arial Unicode MS" pitchFamily="34" charset="-128"/>
                <a:ea typeface="Arial Unicode MS" pitchFamily="34" charset="-128"/>
                <a:cs typeface="Arial Unicode MS" pitchFamily="34" charset="-128"/>
              </a:rPr>
              <a:t>Estudar cada caso individualmente</a:t>
            </a:r>
          </a:p>
          <a:p>
            <a:pPr algn="just">
              <a:buFontTx/>
              <a:buChar char="•"/>
              <a:defRPr/>
            </a:pPr>
            <a:r>
              <a:rPr lang="pt-BR" altLang="pt-BR" sz="2400" b="1" dirty="0">
                <a:latin typeface="Arial Unicode MS" pitchFamily="34" charset="-128"/>
                <a:ea typeface="Arial Unicode MS" pitchFamily="34" charset="-128"/>
                <a:cs typeface="Arial Unicode MS" pitchFamily="34" charset="-128"/>
              </a:rPr>
              <a:t>    Avaliar  honestamente </a:t>
            </a:r>
          </a:p>
          <a:p>
            <a:pPr algn="just">
              <a:buFontTx/>
              <a:buChar char="•"/>
              <a:defRPr/>
            </a:pPr>
            <a:r>
              <a:rPr lang="pt-BR" altLang="pt-BR" sz="2400" b="1" dirty="0">
                <a:latin typeface="Arial Unicode MS" pitchFamily="34" charset="-128"/>
                <a:ea typeface="Arial Unicode MS" pitchFamily="34" charset="-128"/>
                <a:cs typeface="Arial Unicode MS" pitchFamily="34" charset="-128"/>
              </a:rPr>
              <a:t>    A ajuda da natureza na cura: </a:t>
            </a:r>
            <a:r>
              <a:rPr lang="pt-BR" altLang="pt-BR" sz="2400" dirty="0">
                <a:latin typeface="Arial Unicode MS" pitchFamily="34" charset="-128"/>
                <a:cs typeface="Times New Roman" pitchFamily="18" charset="0"/>
              </a:rPr>
              <a:t>Um dos princípios curativos que Hipócrates empregava era o uso da força vital ou força da natureza para estimular os mecanismos de defesa do organismo. Ele acreditava em uma energia de cura, a </a:t>
            </a:r>
            <a:r>
              <a:rPr lang="pt-BR" altLang="pt-BR" sz="2400" i="1" dirty="0">
                <a:latin typeface="Arial Unicode MS" pitchFamily="34" charset="-128"/>
                <a:cs typeface="Times New Roman" pitchFamily="18" charset="0"/>
              </a:rPr>
              <a:t>vis </a:t>
            </a:r>
            <a:r>
              <a:rPr lang="pt-BR" altLang="pt-BR" sz="2400" i="1" dirty="0" err="1">
                <a:latin typeface="Arial Unicode MS" pitchFamily="34" charset="-128"/>
                <a:cs typeface="Times New Roman" pitchFamily="18" charset="0"/>
              </a:rPr>
              <a:t>medicatrix</a:t>
            </a:r>
            <a:r>
              <a:rPr lang="pt-BR" altLang="pt-BR" sz="2400" i="1" dirty="0">
                <a:latin typeface="Arial Unicode MS" pitchFamily="34" charset="-128"/>
                <a:cs typeface="Times New Roman" pitchFamily="18" charset="0"/>
              </a:rPr>
              <a:t> </a:t>
            </a:r>
            <a:r>
              <a:rPr lang="pt-BR" altLang="pt-BR" sz="2400" i="1" dirty="0" err="1">
                <a:latin typeface="Arial Unicode MS" pitchFamily="34" charset="-128"/>
                <a:cs typeface="Times New Roman" pitchFamily="18" charset="0"/>
              </a:rPr>
              <a:t>naturaee</a:t>
            </a:r>
            <a:r>
              <a:rPr lang="pt-BR" altLang="pt-BR" sz="2400" dirty="0">
                <a:latin typeface="Arial Unicode MS" pitchFamily="34" charset="-128"/>
                <a:cs typeface="Times New Roman" pitchFamily="18" charset="0"/>
              </a:rPr>
              <a:t> (o poder de cura da natureza). Em qualquer cura, dizia ele, esta energia é o principal curador, e tudo o que o médico pode fazer é remover ou reduzir os impedimentos para o apropriado fluxo dessa energia.</a:t>
            </a:r>
            <a:endParaRPr lang="pt-BR" altLang="pt-BR" sz="2000" b="1" i="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940988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0"/>
            <a:ext cx="7772400" cy="1143000"/>
          </a:xfrm>
        </p:spPr>
        <p:txBody>
          <a:bodyPr/>
          <a:lstStyle/>
          <a:p>
            <a:r>
              <a:rPr lang="pt-BR" dirty="0" smtClean="0"/>
              <a:t>Erva cidreira brasileira</a:t>
            </a:r>
            <a:endParaRPr lang="pt-BR" dirty="0"/>
          </a:p>
        </p:txBody>
      </p:sp>
      <p:sp>
        <p:nvSpPr>
          <p:cNvPr id="3" name="Espaço Reservado para Texto 2"/>
          <p:cNvSpPr>
            <a:spLocks noGrp="1"/>
          </p:cNvSpPr>
          <p:nvPr>
            <p:ph type="body" sz="half" idx="1"/>
          </p:nvPr>
        </p:nvSpPr>
        <p:spPr>
          <a:xfrm>
            <a:off x="179512" y="836712"/>
            <a:ext cx="5472608" cy="5688632"/>
          </a:xfrm>
        </p:spPr>
        <p:txBody>
          <a:bodyPr>
            <a:normAutofit/>
          </a:bodyPr>
          <a:lstStyle/>
          <a:p>
            <a:pPr marL="0" indent="0">
              <a:buNone/>
            </a:pPr>
            <a:endParaRPr lang="pt-BR" sz="2000" b="1" dirty="0" smtClean="0">
              <a:latin typeface="Times New Roman" panose="02020603050405020304" pitchFamily="18" charset="0"/>
              <a:cs typeface="Times New Roman" panose="02020603050405020304" pitchFamily="18" charset="0"/>
            </a:endParaRPr>
          </a:p>
          <a:p>
            <a:pPr marL="0" indent="0">
              <a:buNone/>
            </a:pPr>
            <a:r>
              <a:rPr lang="pt-BR" sz="2000" b="1" dirty="0" smtClean="0">
                <a:latin typeface="Times New Roman" panose="02020603050405020304" pitchFamily="18" charset="0"/>
                <a:cs typeface="Times New Roman" panose="02020603050405020304" pitchFamily="18" charset="0"/>
              </a:rPr>
              <a:t>Nomes popular: </a:t>
            </a:r>
            <a:r>
              <a:rPr lang="pt-BR" sz="2000" dirty="0" smtClean="0">
                <a:latin typeface="Times New Roman" panose="02020603050405020304" pitchFamily="18" charset="0"/>
                <a:cs typeface="Times New Roman" panose="02020603050405020304" pitchFamily="18" charset="0"/>
              </a:rPr>
              <a:t>cidreira-de-rama, falsa-melissa, erva-cidreira-de-arbusto. </a:t>
            </a:r>
          </a:p>
          <a:p>
            <a:pPr marL="0" indent="0">
              <a:buNone/>
            </a:pPr>
            <a:r>
              <a:rPr lang="pt-BR" sz="2000" b="1" dirty="0" smtClean="0">
                <a:latin typeface="Times New Roman" panose="02020603050405020304" pitchFamily="18" charset="0"/>
                <a:cs typeface="Times New Roman" panose="02020603050405020304" pitchFamily="18" charset="0"/>
              </a:rPr>
              <a:t>Parte utilizada</a:t>
            </a:r>
            <a:r>
              <a:rPr lang="pt-BR" sz="2000" dirty="0" smtClean="0">
                <a:latin typeface="Times New Roman" panose="02020603050405020304" pitchFamily="18" charset="0"/>
                <a:cs typeface="Times New Roman" panose="02020603050405020304" pitchFamily="18" charset="0"/>
              </a:rPr>
              <a:t>: partes aéreas</a:t>
            </a:r>
          </a:p>
          <a:p>
            <a:pPr marL="0" indent="0">
              <a:buNone/>
            </a:pPr>
            <a:r>
              <a:rPr lang="pt-BR" sz="2000" b="1" dirty="0" smtClean="0">
                <a:latin typeface="Times New Roman" panose="02020603050405020304" pitchFamily="18" charset="0"/>
                <a:cs typeface="Times New Roman" panose="02020603050405020304" pitchFamily="18" charset="0"/>
              </a:rPr>
              <a:t>Indicações:</a:t>
            </a:r>
            <a:r>
              <a:rPr lang="pt-BR" sz="2000" dirty="0" smtClean="0">
                <a:latin typeface="Times New Roman" panose="02020603050405020304" pitchFamily="18" charset="0"/>
                <a:cs typeface="Times New Roman" panose="02020603050405020304" pitchFamily="18" charset="0"/>
              </a:rPr>
              <a:t> Uso interno: Antiespasmódica (cólicas uterinas e intestinais), </a:t>
            </a:r>
            <a:r>
              <a:rPr lang="pt-BR" sz="2000" dirty="0" err="1" smtClean="0">
                <a:latin typeface="Times New Roman" panose="02020603050405020304" pitchFamily="18" charset="0"/>
                <a:cs typeface="Times New Roman" panose="02020603050405020304" pitchFamily="18" charset="0"/>
              </a:rPr>
              <a:t>analgésica,ansiolítico</a:t>
            </a:r>
            <a:r>
              <a:rPr lang="pt-BR" sz="2000" dirty="0" smtClean="0">
                <a:latin typeface="Times New Roman" panose="02020603050405020304" pitchFamily="18" charset="0"/>
                <a:cs typeface="Times New Roman" panose="02020603050405020304" pitchFamily="18" charset="0"/>
              </a:rPr>
              <a:t> e sedativo leve (calmante e insônia), hipotensora leve, antigripal, expectorante e auxiliar em dor de cabeça. Auxilia em TPM, síndrome do climatério e síndrome do intestino irritável e </a:t>
            </a:r>
            <a:r>
              <a:rPr lang="pt-BR" sz="2000" dirty="0" err="1" smtClean="0">
                <a:latin typeface="Times New Roman" panose="02020603050405020304" pitchFamily="18" charset="0"/>
                <a:cs typeface="Times New Roman" panose="02020603050405020304" pitchFamily="18" charset="0"/>
              </a:rPr>
              <a:t>diarréias</a:t>
            </a:r>
            <a:r>
              <a:rPr lang="pt-BR" sz="2000" dirty="0" smtClean="0">
                <a:latin typeface="Times New Roman" panose="02020603050405020304" pitchFamily="18" charset="0"/>
                <a:cs typeface="Times New Roman" panose="02020603050405020304" pitchFamily="18" charset="0"/>
              </a:rPr>
              <a:t>.</a:t>
            </a:r>
          </a:p>
          <a:p>
            <a:pPr marL="0" indent="0">
              <a:buNone/>
            </a:pPr>
            <a:r>
              <a:rPr lang="pt-BR" sz="2000" b="1" dirty="0" smtClean="0">
                <a:latin typeface="Times New Roman" panose="02020603050405020304" pitchFamily="18" charset="0"/>
                <a:cs typeface="Times New Roman" panose="02020603050405020304" pitchFamily="18" charset="0"/>
              </a:rPr>
              <a:t>Observação: </a:t>
            </a:r>
            <a:r>
              <a:rPr lang="pt-BR" sz="2000" dirty="0" smtClean="0">
                <a:latin typeface="Times New Roman" panose="02020603050405020304" pitchFamily="18" charset="0"/>
                <a:cs typeface="Times New Roman" panose="02020603050405020304" pitchFamily="18" charset="0"/>
              </a:rPr>
              <a:t>Deve-se diferenciar das plantas: Capim-limão e Melissa </a:t>
            </a:r>
            <a:r>
              <a:rPr lang="pt-BR" sz="2000" dirty="0" err="1" smtClean="0">
                <a:latin typeface="Times New Roman" panose="02020603050405020304" pitchFamily="18" charset="0"/>
                <a:cs typeface="Times New Roman" panose="02020603050405020304" pitchFamily="18" charset="0"/>
              </a:rPr>
              <a:t>officinalis</a:t>
            </a:r>
            <a:r>
              <a:rPr lang="pt-BR" sz="2000" dirty="0" smtClean="0">
                <a:latin typeface="Times New Roman" panose="02020603050405020304" pitchFamily="18" charset="0"/>
                <a:cs typeface="Times New Roman" panose="02020603050405020304" pitchFamily="18" charset="0"/>
              </a:rPr>
              <a:t>, que também são conhecidas popularmente como cidreira. </a:t>
            </a:r>
            <a:endParaRPr lang="pt-BR" sz="2000" dirty="0">
              <a:latin typeface="Times New Roman" panose="02020603050405020304" pitchFamily="18" charset="0"/>
              <a:cs typeface="Times New Roman" panose="02020603050405020304" pitchFamily="18" charset="0"/>
            </a:endParaRPr>
          </a:p>
        </p:txBody>
      </p:sp>
      <p:pic>
        <p:nvPicPr>
          <p:cNvPr id="52226" name="Picture 2" descr="Resultado de imagem para erva cidreira brasilei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628800"/>
            <a:ext cx="315910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02113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226"/>
                                        </p:tgtEl>
                                        <p:attrNameLst>
                                          <p:attrName>style.visibility</p:attrName>
                                        </p:attrNameLst>
                                      </p:cBhvr>
                                      <p:to>
                                        <p:strVal val="visible"/>
                                      </p:to>
                                    </p:set>
                                    <p:animEffect transition="in" filter="wipe(down)">
                                      <p:cBhvr>
                                        <p:cTn id="13" dur="580">
                                          <p:stCondLst>
                                            <p:cond delay="0"/>
                                          </p:stCondLst>
                                        </p:cTn>
                                        <p:tgtEl>
                                          <p:spTgt spid="52226"/>
                                        </p:tgtEl>
                                      </p:cBhvr>
                                    </p:animEffect>
                                    <p:anim calcmode="lin" valueType="num">
                                      <p:cBhvr>
                                        <p:cTn id="14" dur="1822" tmFilter="0,0; 0.14,0.36; 0.43,0.73; 0.71,0.91; 1.0,1.0">
                                          <p:stCondLst>
                                            <p:cond delay="0"/>
                                          </p:stCondLst>
                                        </p:cTn>
                                        <p:tgtEl>
                                          <p:spTgt spid="5222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222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222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222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2226"/>
                                        </p:tgtEl>
                                        <p:attrNameLst>
                                          <p:attrName>ppt_y</p:attrName>
                                        </p:attrNameLst>
                                      </p:cBhvr>
                                      <p:tavLst>
                                        <p:tav tm="0" fmla="#ppt_y-sin(pi*$)/81">
                                          <p:val>
                                            <p:fltVal val="0"/>
                                          </p:val>
                                        </p:tav>
                                        <p:tav tm="100000">
                                          <p:val>
                                            <p:fltVal val="1"/>
                                          </p:val>
                                        </p:tav>
                                      </p:tavLst>
                                    </p:anim>
                                    <p:animScale>
                                      <p:cBhvr>
                                        <p:cTn id="19" dur="26">
                                          <p:stCondLst>
                                            <p:cond delay="650"/>
                                          </p:stCondLst>
                                        </p:cTn>
                                        <p:tgtEl>
                                          <p:spTgt spid="52226"/>
                                        </p:tgtEl>
                                      </p:cBhvr>
                                      <p:to x="100000" y="60000"/>
                                    </p:animScale>
                                    <p:animScale>
                                      <p:cBhvr>
                                        <p:cTn id="20" dur="166" decel="50000">
                                          <p:stCondLst>
                                            <p:cond delay="676"/>
                                          </p:stCondLst>
                                        </p:cTn>
                                        <p:tgtEl>
                                          <p:spTgt spid="52226"/>
                                        </p:tgtEl>
                                      </p:cBhvr>
                                      <p:to x="100000" y="100000"/>
                                    </p:animScale>
                                    <p:animScale>
                                      <p:cBhvr>
                                        <p:cTn id="21" dur="26">
                                          <p:stCondLst>
                                            <p:cond delay="1312"/>
                                          </p:stCondLst>
                                        </p:cTn>
                                        <p:tgtEl>
                                          <p:spTgt spid="52226"/>
                                        </p:tgtEl>
                                      </p:cBhvr>
                                      <p:to x="100000" y="80000"/>
                                    </p:animScale>
                                    <p:animScale>
                                      <p:cBhvr>
                                        <p:cTn id="22" dur="166" decel="50000">
                                          <p:stCondLst>
                                            <p:cond delay="1338"/>
                                          </p:stCondLst>
                                        </p:cTn>
                                        <p:tgtEl>
                                          <p:spTgt spid="52226"/>
                                        </p:tgtEl>
                                      </p:cBhvr>
                                      <p:to x="100000" y="100000"/>
                                    </p:animScale>
                                    <p:animScale>
                                      <p:cBhvr>
                                        <p:cTn id="23" dur="26">
                                          <p:stCondLst>
                                            <p:cond delay="1642"/>
                                          </p:stCondLst>
                                        </p:cTn>
                                        <p:tgtEl>
                                          <p:spTgt spid="52226"/>
                                        </p:tgtEl>
                                      </p:cBhvr>
                                      <p:to x="100000" y="90000"/>
                                    </p:animScale>
                                    <p:animScale>
                                      <p:cBhvr>
                                        <p:cTn id="24" dur="166" decel="50000">
                                          <p:stCondLst>
                                            <p:cond delay="1668"/>
                                          </p:stCondLst>
                                        </p:cTn>
                                        <p:tgtEl>
                                          <p:spTgt spid="52226"/>
                                        </p:tgtEl>
                                      </p:cBhvr>
                                      <p:to x="100000" y="100000"/>
                                    </p:animScale>
                                    <p:animScale>
                                      <p:cBhvr>
                                        <p:cTn id="25" dur="26">
                                          <p:stCondLst>
                                            <p:cond delay="1808"/>
                                          </p:stCondLst>
                                        </p:cTn>
                                        <p:tgtEl>
                                          <p:spTgt spid="52226"/>
                                        </p:tgtEl>
                                      </p:cBhvr>
                                      <p:to x="100000" y="95000"/>
                                    </p:animScale>
                                    <p:animScale>
                                      <p:cBhvr>
                                        <p:cTn id="26" dur="166" decel="50000">
                                          <p:stCondLst>
                                            <p:cond delay="1834"/>
                                          </p:stCondLst>
                                        </p:cTn>
                                        <p:tgtEl>
                                          <p:spTgt spid="522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2195736" y="11219"/>
            <a:ext cx="4176712" cy="792162"/>
          </a:xfrm>
        </p:spPr>
        <p:txBody>
          <a:bodyPr>
            <a:normAutofit/>
          </a:bodyPr>
          <a:lstStyle/>
          <a:p>
            <a:r>
              <a:rPr lang="pt-BR" altLang="pt-BR" sz="2800" b="1" i="1" dirty="0" smtClean="0"/>
              <a:t>ERVA DE BICHO</a:t>
            </a:r>
            <a:endParaRPr lang="pt-BR" altLang="pt-BR" sz="2000" b="1" i="1" dirty="0" smtClean="0"/>
          </a:p>
        </p:txBody>
      </p:sp>
      <p:sp>
        <p:nvSpPr>
          <p:cNvPr id="51203" name="Rectangle 5"/>
          <p:cNvSpPr>
            <a:spLocks noGrp="1" noChangeArrowheads="1"/>
          </p:cNvSpPr>
          <p:nvPr>
            <p:ph type="body" sz="half" idx="1"/>
          </p:nvPr>
        </p:nvSpPr>
        <p:spPr>
          <a:xfrm>
            <a:off x="179388" y="1124745"/>
            <a:ext cx="4752652" cy="5544344"/>
          </a:xfrm>
        </p:spPr>
        <p:txBody>
          <a:bodyPr/>
          <a:lstStyle/>
          <a:p>
            <a:pPr marL="0" indent="0">
              <a:lnSpc>
                <a:spcPct val="90000"/>
              </a:lnSpc>
              <a:buNone/>
            </a:pPr>
            <a:r>
              <a:rPr lang="pt-BR" altLang="pt-BR" sz="2000" b="1" dirty="0" smtClean="0"/>
              <a:t>Nome popular: </a:t>
            </a:r>
            <a:r>
              <a:rPr lang="pt-BR" sz="2000" dirty="0" err="1"/>
              <a:t>pimenta-d’água</a:t>
            </a:r>
            <a:r>
              <a:rPr lang="pt-BR" sz="2000" dirty="0"/>
              <a:t>, </a:t>
            </a:r>
            <a:r>
              <a:rPr lang="pt-BR" sz="2000" dirty="0" smtClean="0"/>
              <a:t>pimenta-do-brejo, erva de bicho.</a:t>
            </a:r>
            <a:endParaRPr lang="pt-BR" altLang="pt-BR" sz="2000" dirty="0" smtClean="0"/>
          </a:p>
          <a:p>
            <a:pPr marL="0" indent="0">
              <a:lnSpc>
                <a:spcPct val="90000"/>
              </a:lnSpc>
              <a:buNone/>
            </a:pPr>
            <a:r>
              <a:rPr lang="pt-BR" altLang="pt-BR" sz="2000" b="1" dirty="0" smtClean="0"/>
              <a:t>Parte Usada: </a:t>
            </a:r>
            <a:r>
              <a:rPr lang="pt-BR" altLang="pt-BR" sz="2000" dirty="0" smtClean="0"/>
              <a:t>Folhas, flores e sementes.</a:t>
            </a:r>
          </a:p>
          <a:p>
            <a:pPr marL="0" indent="0">
              <a:lnSpc>
                <a:spcPct val="90000"/>
              </a:lnSpc>
              <a:buNone/>
            </a:pPr>
            <a:r>
              <a:rPr lang="pt-BR" altLang="pt-BR" sz="2000" b="1" dirty="0" smtClean="0"/>
              <a:t>Indicações: </a:t>
            </a:r>
            <a:r>
              <a:rPr lang="pt-BR" altLang="pt-BR" sz="2000" dirty="0" smtClean="0"/>
              <a:t>Em doses baixas e raras pode ser usado internamente como vermífugo.</a:t>
            </a:r>
          </a:p>
          <a:p>
            <a:pPr marL="0" indent="0">
              <a:lnSpc>
                <a:spcPct val="90000"/>
              </a:lnSpc>
              <a:buNone/>
            </a:pPr>
            <a:r>
              <a:rPr lang="pt-BR" altLang="pt-BR" sz="2000" b="1" dirty="0" smtClean="0"/>
              <a:t>Uso Externo </a:t>
            </a:r>
            <a:r>
              <a:rPr lang="pt-BR" altLang="pt-BR" sz="2000" dirty="0" smtClean="0"/>
              <a:t>– Contra picadas de inseto, pulgas, piolhos. Aplicando em contusões, fraturas, feridas, inchaços localizados.</a:t>
            </a:r>
          </a:p>
          <a:p>
            <a:pPr marL="0" indent="0">
              <a:lnSpc>
                <a:spcPct val="90000"/>
              </a:lnSpc>
              <a:buNone/>
            </a:pPr>
            <a:r>
              <a:rPr lang="pt-BR" altLang="pt-BR" sz="2000" b="1" dirty="0" smtClean="0"/>
              <a:t>Contra Indicações: </a:t>
            </a:r>
            <a:r>
              <a:rPr lang="pt-BR" altLang="pt-BR" sz="2000" dirty="0" smtClean="0"/>
              <a:t>– Não deve ser usado na gestação e lactação (abortiva), nem idosos, </a:t>
            </a:r>
            <a:r>
              <a:rPr lang="pt-BR" altLang="pt-BR" sz="2000" dirty="0" err="1" smtClean="0"/>
              <a:t>hepatopatas</a:t>
            </a:r>
            <a:r>
              <a:rPr lang="pt-BR" altLang="pt-BR" sz="2000" dirty="0" smtClean="0"/>
              <a:t> e renais crônicos.</a:t>
            </a:r>
          </a:p>
          <a:p>
            <a:pPr marL="0" indent="0">
              <a:lnSpc>
                <a:spcPct val="90000"/>
              </a:lnSpc>
              <a:buNone/>
            </a:pPr>
            <a:r>
              <a:rPr lang="pt-BR" altLang="pt-BR" sz="2000" dirty="0" smtClean="0"/>
              <a:t>Efeitos Colaterais – O excesso causa efeitos colaterais tóxicos no fígado.</a:t>
            </a:r>
          </a:p>
        </p:txBody>
      </p:sp>
      <p:pic>
        <p:nvPicPr>
          <p:cNvPr id="3074" name="Picture 2" descr="Resultado de imagem para erva de bic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5" y="692696"/>
            <a:ext cx="3759739" cy="482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57558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1202"/>
                                        </p:tgtEl>
                                        <p:attrNameLst>
                                          <p:attrName>style.visibility</p:attrName>
                                        </p:attrNameLst>
                                      </p:cBhvr>
                                      <p:to>
                                        <p:strVal val="visible"/>
                                      </p:to>
                                    </p:set>
                                    <p:anim calcmode="lin" valueType="num">
                                      <p:cBhvr>
                                        <p:cTn id="12" dur="500" fill="hold"/>
                                        <p:tgtEl>
                                          <p:spTgt spid="51202"/>
                                        </p:tgtEl>
                                        <p:attrNameLst>
                                          <p:attrName>ppt_w</p:attrName>
                                        </p:attrNameLst>
                                      </p:cBhvr>
                                      <p:tavLst>
                                        <p:tav tm="0">
                                          <p:val>
                                            <p:fltVal val="0"/>
                                          </p:val>
                                        </p:tav>
                                        <p:tav tm="100000">
                                          <p:val>
                                            <p:strVal val="#ppt_w"/>
                                          </p:val>
                                        </p:tav>
                                      </p:tavLst>
                                    </p:anim>
                                    <p:anim calcmode="lin" valueType="num">
                                      <p:cBhvr>
                                        <p:cTn id="13" dur="500" fill="hold"/>
                                        <p:tgtEl>
                                          <p:spTgt spid="51202"/>
                                        </p:tgtEl>
                                        <p:attrNameLst>
                                          <p:attrName>ppt_h</p:attrName>
                                        </p:attrNameLst>
                                      </p:cBhvr>
                                      <p:tavLst>
                                        <p:tav tm="0">
                                          <p:val>
                                            <p:fltVal val="0"/>
                                          </p:val>
                                        </p:tav>
                                        <p:tav tm="100000">
                                          <p:val>
                                            <p:strVal val="#ppt_h"/>
                                          </p:val>
                                        </p:tav>
                                      </p:tavLst>
                                    </p:anim>
                                    <p:animEffect transition="in" filter="fade">
                                      <p:cBhvr>
                                        <p:cTn id="14"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123728" y="260648"/>
            <a:ext cx="3887788" cy="864096"/>
          </a:xfrm>
        </p:spPr>
        <p:txBody>
          <a:bodyPr/>
          <a:lstStyle/>
          <a:p>
            <a:r>
              <a:rPr lang="pt-BR" altLang="pt-BR" sz="3600" b="1" i="1" dirty="0" smtClean="0"/>
              <a:t>HORTELÃ </a:t>
            </a:r>
            <a:endParaRPr lang="pt-BR" altLang="pt-BR" sz="2800" b="1" i="1" dirty="0" smtClean="0"/>
          </a:p>
        </p:txBody>
      </p:sp>
      <p:sp>
        <p:nvSpPr>
          <p:cNvPr id="52227" name="Rectangle 4"/>
          <p:cNvSpPr>
            <a:spLocks noGrp="1" noChangeArrowheads="1"/>
          </p:cNvSpPr>
          <p:nvPr>
            <p:ph type="body" sz="half" idx="1"/>
          </p:nvPr>
        </p:nvSpPr>
        <p:spPr>
          <a:xfrm>
            <a:off x="129372" y="980628"/>
            <a:ext cx="4752528" cy="5184775"/>
          </a:xfrm>
        </p:spPr>
        <p:txBody>
          <a:bodyPr>
            <a:noAutofit/>
          </a:bodyPr>
          <a:lstStyle/>
          <a:p>
            <a:pPr marL="0" indent="0">
              <a:lnSpc>
                <a:spcPct val="90000"/>
              </a:lnSpc>
              <a:buNone/>
            </a:pPr>
            <a:r>
              <a:rPr lang="pt-BR" sz="2400" b="1" dirty="0" smtClean="0">
                <a:latin typeface="Times New Roman" panose="02020603050405020304" pitchFamily="18" charset="0"/>
                <a:cs typeface="Times New Roman" panose="02020603050405020304" pitchFamily="18" charset="0"/>
              </a:rPr>
              <a:t>Nome popular: </a:t>
            </a:r>
            <a:r>
              <a:rPr lang="pt-BR" sz="2400" dirty="0" smtClean="0">
                <a:latin typeface="Times New Roman" panose="02020603050405020304" pitchFamily="18" charset="0"/>
                <a:cs typeface="Times New Roman" panose="02020603050405020304" pitchFamily="18" charset="0"/>
              </a:rPr>
              <a:t>hortelã rasteira, hortelã comum .</a:t>
            </a:r>
          </a:p>
          <a:p>
            <a:pPr marL="0" indent="0">
              <a:lnSpc>
                <a:spcPct val="90000"/>
              </a:lnSpc>
              <a:buNone/>
            </a:pPr>
            <a:r>
              <a:rPr lang="pt-BR" sz="2400" b="1" dirty="0" smtClean="0">
                <a:latin typeface="Times New Roman" panose="02020603050405020304" pitchFamily="18" charset="0"/>
                <a:cs typeface="Times New Roman" panose="02020603050405020304" pitchFamily="18" charset="0"/>
              </a:rPr>
              <a:t>Partes utilizadas: </a:t>
            </a:r>
            <a:r>
              <a:rPr lang="pt-BR" sz="2400" dirty="0" smtClean="0">
                <a:latin typeface="Times New Roman" panose="02020603050405020304" pitchFamily="18" charset="0"/>
                <a:cs typeface="Times New Roman" panose="02020603050405020304" pitchFamily="18" charset="0"/>
              </a:rPr>
              <a:t>folhas </a:t>
            </a:r>
          </a:p>
          <a:p>
            <a:pPr marL="0" indent="0">
              <a:lnSpc>
                <a:spcPct val="90000"/>
              </a:lnSpc>
              <a:buNone/>
            </a:pPr>
            <a:r>
              <a:rPr lang="pt-BR" altLang="pt-BR" sz="2400" b="1" dirty="0" smtClean="0">
                <a:latin typeface="Times New Roman" panose="02020603050405020304" pitchFamily="18" charset="0"/>
                <a:cs typeface="Times New Roman" panose="02020603050405020304" pitchFamily="18" charset="0"/>
              </a:rPr>
              <a:t>Indicações:</a:t>
            </a:r>
            <a:r>
              <a:rPr lang="pt-BR" altLang="pt-BR" sz="2400" dirty="0" smtClean="0">
                <a:latin typeface="Times New Roman" panose="02020603050405020304" pitchFamily="18" charset="0"/>
                <a:cs typeface="Times New Roman" panose="02020603050405020304" pitchFamily="18" charset="0"/>
              </a:rPr>
              <a:t> Digestivo, cólicas intestinais, estomacais e menstruais, estimulante, vermífugo.</a:t>
            </a:r>
          </a:p>
          <a:p>
            <a:pPr marL="0" indent="0">
              <a:lnSpc>
                <a:spcPct val="90000"/>
              </a:lnSpc>
              <a:buNone/>
            </a:pPr>
            <a:r>
              <a:rPr lang="pt-BR" altLang="pt-BR" sz="2400" dirty="0" smtClean="0">
                <a:latin typeface="Times New Roman" panose="02020603050405020304" pitchFamily="18" charset="0"/>
                <a:cs typeface="Times New Roman" panose="02020603050405020304" pitchFamily="18" charset="0"/>
              </a:rPr>
              <a:t>Uso Externo – </a:t>
            </a:r>
            <a:r>
              <a:rPr lang="pt-BR" altLang="pt-BR" sz="2400" dirty="0" err="1" smtClean="0">
                <a:latin typeface="Times New Roman" panose="02020603050405020304" pitchFamily="18" charset="0"/>
                <a:cs typeface="Times New Roman" panose="02020603050405020304" pitchFamily="18" charset="0"/>
              </a:rPr>
              <a:t>Anti-séptico</a:t>
            </a:r>
            <a:r>
              <a:rPr lang="pt-BR" altLang="pt-BR" sz="2400" dirty="0" smtClean="0">
                <a:latin typeface="Times New Roman" panose="02020603050405020304" pitchFamily="18" charset="0"/>
                <a:cs typeface="Times New Roman" panose="02020603050405020304" pitchFamily="18" charset="0"/>
              </a:rPr>
              <a:t> nas picadas de insetos.</a:t>
            </a:r>
          </a:p>
          <a:p>
            <a:pPr marL="0" indent="0">
              <a:lnSpc>
                <a:spcPct val="90000"/>
              </a:lnSpc>
              <a:buNone/>
            </a:pPr>
            <a:r>
              <a:rPr lang="pt-BR" altLang="pt-BR" sz="2400" b="1" dirty="0" smtClean="0">
                <a:latin typeface="Times New Roman" panose="02020603050405020304" pitchFamily="18" charset="0"/>
                <a:cs typeface="Times New Roman" panose="02020603050405020304" pitchFamily="18" charset="0"/>
              </a:rPr>
              <a:t>Toxicologia</a:t>
            </a:r>
            <a:r>
              <a:rPr lang="pt-BR" altLang="pt-BR" sz="2400" dirty="0" smtClean="0">
                <a:latin typeface="Times New Roman" panose="02020603050405020304" pitchFamily="18" charset="0"/>
                <a:cs typeface="Times New Roman" panose="02020603050405020304" pitchFamily="18" charset="0"/>
              </a:rPr>
              <a:t>:  Pessoas que possuem cálculos biliares.</a:t>
            </a:r>
          </a:p>
          <a:p>
            <a:pPr marL="0" indent="0">
              <a:lnSpc>
                <a:spcPct val="90000"/>
              </a:lnSpc>
              <a:buNone/>
            </a:pPr>
            <a:r>
              <a:rPr lang="pt-BR" altLang="pt-BR" sz="2400" dirty="0" smtClean="0">
                <a:latin typeface="Times New Roman" panose="02020603050405020304" pitchFamily="18" charset="0"/>
                <a:cs typeface="Times New Roman" panose="02020603050405020304" pitchFamily="18" charset="0"/>
              </a:rPr>
              <a:t>Efeitos Colaterais –  A menta (Mentol) em crianças de pouca idade e lactantes pode levar à </a:t>
            </a:r>
            <a:r>
              <a:rPr lang="pt-BR" altLang="pt-BR" sz="2400" dirty="0" err="1" smtClean="0">
                <a:latin typeface="Times New Roman" panose="02020603050405020304" pitchFamily="18" charset="0"/>
                <a:cs typeface="Times New Roman" panose="02020603050405020304" pitchFamily="18" charset="0"/>
              </a:rPr>
              <a:t>dispnéia</a:t>
            </a:r>
            <a:r>
              <a:rPr lang="pt-BR" altLang="pt-BR" sz="2400" dirty="0" smtClean="0">
                <a:latin typeface="Times New Roman" panose="02020603050405020304" pitchFamily="18" charset="0"/>
                <a:cs typeface="Times New Roman" panose="02020603050405020304" pitchFamily="18" charset="0"/>
              </a:rPr>
              <a:t> e asfixia. A essência irrita a mucosa ocular (conjuntiva). Em pessoas sensíveis pode provocar a insônia.</a:t>
            </a:r>
          </a:p>
        </p:txBody>
      </p:sp>
      <p:pic>
        <p:nvPicPr>
          <p:cNvPr id="2050" name="Picture 2" descr="Resultado de imagem para hortelÃ£"/>
          <p:cNvPicPr>
            <a:picLocks noChangeAspect="1" noChangeArrowheads="1"/>
          </p:cNvPicPr>
          <p:nvPr/>
        </p:nvPicPr>
        <p:blipFill rotWithShape="1">
          <a:blip r:embed="rId2">
            <a:extLst>
              <a:ext uri="{28A0092B-C50C-407E-A947-70E740481C1C}">
                <a14:useLocalDpi xmlns:a14="http://schemas.microsoft.com/office/drawing/2010/main" val="0"/>
              </a:ext>
            </a:extLst>
          </a:blip>
          <a:srcRect r="28835"/>
          <a:stretch/>
        </p:blipFill>
        <p:spPr bwMode="auto">
          <a:xfrm>
            <a:off x="4895542" y="1484784"/>
            <a:ext cx="394737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58018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52226"/>
                                        </p:tgtEl>
                                        <p:attrNameLst>
                                          <p:attrName>r</p:attrName>
                                        </p:attrNameLst>
                                      </p:cBhvr>
                                    </p:animRot>
                                    <p:animRot by="-240000">
                                      <p:cBhvr>
                                        <p:cTn id="15" dur="200" fill="hold">
                                          <p:stCondLst>
                                            <p:cond delay="200"/>
                                          </p:stCondLst>
                                        </p:cTn>
                                        <p:tgtEl>
                                          <p:spTgt spid="52226"/>
                                        </p:tgtEl>
                                        <p:attrNameLst>
                                          <p:attrName>r</p:attrName>
                                        </p:attrNameLst>
                                      </p:cBhvr>
                                    </p:animRot>
                                    <p:animRot by="240000">
                                      <p:cBhvr>
                                        <p:cTn id="16" dur="200" fill="hold">
                                          <p:stCondLst>
                                            <p:cond delay="400"/>
                                          </p:stCondLst>
                                        </p:cTn>
                                        <p:tgtEl>
                                          <p:spTgt spid="52226"/>
                                        </p:tgtEl>
                                        <p:attrNameLst>
                                          <p:attrName>r</p:attrName>
                                        </p:attrNameLst>
                                      </p:cBhvr>
                                    </p:animRot>
                                    <p:animRot by="-240000">
                                      <p:cBhvr>
                                        <p:cTn id="17" dur="200" fill="hold">
                                          <p:stCondLst>
                                            <p:cond delay="600"/>
                                          </p:stCondLst>
                                        </p:cTn>
                                        <p:tgtEl>
                                          <p:spTgt spid="52226"/>
                                        </p:tgtEl>
                                        <p:attrNameLst>
                                          <p:attrName>r</p:attrName>
                                        </p:attrNameLst>
                                      </p:cBhvr>
                                    </p:animRot>
                                    <p:animRot by="120000">
                                      <p:cBhvr>
                                        <p:cTn id="18" dur="200" fill="hold">
                                          <p:stCondLst>
                                            <p:cond delay="800"/>
                                          </p:stCondLst>
                                        </p:cTn>
                                        <p:tgtEl>
                                          <p:spTgt spid="522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a:xfrm>
            <a:off x="323528" y="188640"/>
            <a:ext cx="3851275" cy="936104"/>
          </a:xfrm>
        </p:spPr>
        <p:txBody>
          <a:bodyPr/>
          <a:lstStyle/>
          <a:p>
            <a:r>
              <a:rPr lang="pt-BR" altLang="pt-BR" sz="3200" b="1" i="1" dirty="0" smtClean="0"/>
              <a:t>TANCHAGEM (SUS)</a:t>
            </a:r>
            <a:endParaRPr lang="pt-BR" altLang="pt-BR" sz="2400" b="1" i="1" dirty="0" smtClean="0"/>
          </a:p>
        </p:txBody>
      </p:sp>
      <p:sp>
        <p:nvSpPr>
          <p:cNvPr id="53251" name="Rectangle 5"/>
          <p:cNvSpPr>
            <a:spLocks noGrp="1" noChangeArrowheads="1"/>
          </p:cNvSpPr>
          <p:nvPr>
            <p:ph type="body" sz="half" idx="1"/>
          </p:nvPr>
        </p:nvSpPr>
        <p:spPr>
          <a:xfrm>
            <a:off x="251520" y="980728"/>
            <a:ext cx="6264696" cy="5445125"/>
          </a:xfrm>
        </p:spPr>
        <p:txBody>
          <a:bodyPr>
            <a:noAutofit/>
          </a:bodyPr>
          <a:lstStyle/>
          <a:p>
            <a:pPr marL="0" indent="0">
              <a:lnSpc>
                <a:spcPct val="80000"/>
              </a:lnSpc>
              <a:buNone/>
            </a:pPr>
            <a:r>
              <a:rPr lang="pt-BR" altLang="pt-BR" sz="2000" b="1" dirty="0" smtClean="0">
                <a:latin typeface="Times New Roman" panose="02020603050405020304" pitchFamily="18" charset="0"/>
                <a:cs typeface="Times New Roman" panose="02020603050405020304" pitchFamily="18" charset="0"/>
              </a:rPr>
              <a:t>Nome popular: </a:t>
            </a:r>
            <a:r>
              <a:rPr lang="pt-BR" altLang="pt-BR" sz="2000" dirty="0" err="1" smtClean="0">
                <a:latin typeface="Times New Roman" panose="02020603050405020304" pitchFamily="18" charset="0"/>
                <a:cs typeface="Times New Roman" panose="02020603050405020304" pitchFamily="18" charset="0"/>
              </a:rPr>
              <a:t>tanchagem</a:t>
            </a:r>
            <a:r>
              <a:rPr lang="pt-BR" altLang="pt-BR" sz="2000" dirty="0" smtClean="0">
                <a:latin typeface="Times New Roman" panose="02020603050405020304" pitchFamily="18" charset="0"/>
                <a:cs typeface="Times New Roman" panose="02020603050405020304" pitchFamily="18" charset="0"/>
              </a:rPr>
              <a:t>, </a:t>
            </a:r>
            <a:r>
              <a:rPr lang="pt-BR" altLang="pt-BR" sz="2000" dirty="0" err="1" smtClean="0">
                <a:latin typeface="Times New Roman" panose="02020603050405020304" pitchFamily="18" charset="0"/>
                <a:cs typeface="Times New Roman" panose="02020603050405020304" pitchFamily="18" charset="0"/>
              </a:rPr>
              <a:t>tansagem</a:t>
            </a:r>
            <a:r>
              <a:rPr lang="pt-BR" altLang="pt-BR" sz="2000" dirty="0" smtClean="0">
                <a:latin typeface="Times New Roman" panose="02020603050405020304" pitchFamily="18" charset="0"/>
                <a:cs typeface="Times New Roman" panose="02020603050405020304" pitchFamily="18" charset="0"/>
              </a:rPr>
              <a:t>,</a:t>
            </a:r>
          </a:p>
          <a:p>
            <a:pPr marL="0" indent="0">
              <a:lnSpc>
                <a:spcPct val="80000"/>
              </a:lnSpc>
              <a:buNone/>
            </a:pPr>
            <a:r>
              <a:rPr lang="pt-BR" altLang="pt-BR" sz="2000" dirty="0" err="1" smtClean="0">
                <a:latin typeface="Times New Roman" panose="02020603050405020304" pitchFamily="18" charset="0"/>
                <a:cs typeface="Times New Roman" panose="02020603050405020304" pitchFamily="18" charset="0"/>
              </a:rPr>
              <a:t>transagem</a:t>
            </a:r>
            <a:r>
              <a:rPr lang="pt-BR" altLang="pt-BR" sz="2000" dirty="0" smtClean="0">
                <a:latin typeface="Times New Roman" panose="02020603050405020304" pitchFamily="18" charset="0"/>
                <a:cs typeface="Times New Roman" panose="02020603050405020304" pitchFamily="18" charset="0"/>
              </a:rPr>
              <a:t>.</a:t>
            </a:r>
          </a:p>
          <a:p>
            <a:pPr marL="0" indent="0">
              <a:lnSpc>
                <a:spcPct val="80000"/>
              </a:lnSpc>
              <a:buNone/>
            </a:pPr>
            <a:endParaRPr lang="pt-BR" altLang="pt-BR" sz="2000" dirty="0" smtClean="0">
              <a:latin typeface="Times New Roman" panose="02020603050405020304" pitchFamily="18" charset="0"/>
              <a:cs typeface="Times New Roman" panose="02020603050405020304" pitchFamily="18" charset="0"/>
            </a:endParaRPr>
          </a:p>
          <a:p>
            <a:pPr marL="0" indent="0">
              <a:lnSpc>
                <a:spcPct val="80000"/>
              </a:lnSpc>
              <a:buNone/>
            </a:pPr>
            <a:r>
              <a:rPr lang="pt-BR" altLang="pt-BR" sz="2000" b="1" dirty="0" smtClean="0">
                <a:latin typeface="Times New Roman" panose="02020603050405020304" pitchFamily="18" charset="0"/>
                <a:cs typeface="Times New Roman" panose="02020603050405020304" pitchFamily="18" charset="0"/>
              </a:rPr>
              <a:t>Parte utilizada: </a:t>
            </a:r>
            <a:r>
              <a:rPr lang="pt-BR" altLang="pt-BR" sz="2000" dirty="0" smtClean="0">
                <a:latin typeface="Times New Roman" panose="02020603050405020304" pitchFamily="18" charset="0"/>
                <a:cs typeface="Times New Roman" panose="02020603050405020304" pitchFamily="18" charset="0"/>
              </a:rPr>
              <a:t>Folhas e Caule.</a:t>
            </a:r>
          </a:p>
          <a:p>
            <a:pPr marL="0" indent="0">
              <a:lnSpc>
                <a:spcPct val="80000"/>
              </a:lnSpc>
              <a:buNone/>
            </a:pPr>
            <a:endParaRPr lang="pt-BR" altLang="pt-BR" sz="2000" dirty="0" smtClean="0">
              <a:latin typeface="Times New Roman" panose="02020603050405020304" pitchFamily="18" charset="0"/>
              <a:cs typeface="Times New Roman" panose="02020603050405020304" pitchFamily="18" charset="0"/>
            </a:endParaRPr>
          </a:p>
          <a:p>
            <a:pPr marL="0" indent="0">
              <a:lnSpc>
                <a:spcPct val="80000"/>
              </a:lnSpc>
              <a:buNone/>
            </a:pPr>
            <a:r>
              <a:rPr lang="pt-BR" altLang="pt-BR" sz="2000" b="1" dirty="0" smtClean="0">
                <a:latin typeface="Times New Roman" panose="02020603050405020304" pitchFamily="18" charset="0"/>
                <a:cs typeface="Times New Roman" panose="02020603050405020304" pitchFamily="18" charset="0"/>
              </a:rPr>
              <a:t>Indicações:  </a:t>
            </a:r>
            <a:r>
              <a:rPr lang="pt-BR" altLang="pt-BR" sz="2000" dirty="0" err="1" smtClean="0">
                <a:latin typeface="Times New Roman" panose="02020603050405020304" pitchFamily="18" charset="0"/>
                <a:cs typeface="Times New Roman" panose="02020603050405020304" pitchFamily="18" charset="0"/>
              </a:rPr>
              <a:t>Antidiarréico</a:t>
            </a:r>
            <a:r>
              <a:rPr lang="pt-BR" altLang="pt-BR" sz="2000" dirty="0" smtClean="0">
                <a:latin typeface="Times New Roman" panose="02020603050405020304" pitchFamily="18" charset="0"/>
                <a:cs typeface="Times New Roman" panose="02020603050405020304" pitchFamily="18" charset="0"/>
              </a:rPr>
              <a:t>, depurativo, diurético, auxilia na expectoração da tosse e na diminuição do processo inflamatório dos pulmões, cicatrizante e anti-inflamatório nas afecções da pele, acnes, espinhas, feridas, picadas de insetos, queimaduras. Doenças da boca, estomatite, faringite amigdalite, gengivite. Combate a tosse e dentes inflamados. Rachaduras da boca, estanca hemorragias e alivia queimaduras.</a:t>
            </a:r>
          </a:p>
          <a:p>
            <a:pPr marL="0" indent="0">
              <a:lnSpc>
                <a:spcPct val="80000"/>
              </a:lnSpc>
              <a:buNone/>
            </a:pPr>
            <a:r>
              <a:rPr lang="pt-BR" altLang="pt-BR" sz="2000" b="1" dirty="0" smtClean="0">
                <a:latin typeface="Times New Roman" panose="02020603050405020304" pitchFamily="18" charset="0"/>
                <a:cs typeface="Times New Roman" panose="02020603050405020304" pitchFamily="18" charset="0"/>
              </a:rPr>
              <a:t>Contra Indicações: </a:t>
            </a:r>
            <a:r>
              <a:rPr lang="pt-BR" altLang="pt-BR" sz="2000" dirty="0" smtClean="0">
                <a:latin typeface="Times New Roman" panose="02020603050405020304" pitchFamily="18" charset="0"/>
                <a:cs typeface="Times New Roman" panose="02020603050405020304" pitchFamily="18" charset="0"/>
              </a:rPr>
              <a:t>Não há referências na literatura pesquisada.</a:t>
            </a:r>
          </a:p>
          <a:p>
            <a:pPr marL="0" indent="0">
              <a:lnSpc>
                <a:spcPct val="80000"/>
              </a:lnSpc>
              <a:buNone/>
            </a:pPr>
            <a:r>
              <a:rPr lang="pt-BR" altLang="pt-BR" sz="2000" b="1" dirty="0" smtClean="0">
                <a:latin typeface="Times New Roman" panose="02020603050405020304" pitchFamily="18" charset="0"/>
                <a:cs typeface="Times New Roman" panose="02020603050405020304" pitchFamily="18" charset="0"/>
              </a:rPr>
              <a:t>Efeitos Colaterais: </a:t>
            </a:r>
            <a:r>
              <a:rPr lang="pt-BR" altLang="pt-BR" sz="2000" dirty="0" smtClean="0">
                <a:latin typeface="Times New Roman" panose="02020603050405020304" pitchFamily="18" charset="0"/>
                <a:cs typeface="Times New Roman" panose="02020603050405020304" pitchFamily="18" charset="0"/>
              </a:rPr>
              <a:t>Não causam efeitos colaterais quando usado em doses indicadas.</a:t>
            </a:r>
          </a:p>
          <a:p>
            <a:pPr marL="0" indent="0">
              <a:lnSpc>
                <a:spcPct val="80000"/>
              </a:lnSpc>
              <a:buNone/>
            </a:pPr>
            <a:r>
              <a:rPr lang="pt-BR" sz="2000" b="1" dirty="0" smtClean="0">
                <a:latin typeface="Times New Roman" panose="02020603050405020304" pitchFamily="18" charset="0"/>
                <a:cs typeface="Times New Roman" panose="02020603050405020304" pitchFamily="18" charset="0"/>
              </a:rPr>
              <a:t>Cuidados: </a:t>
            </a:r>
            <a:r>
              <a:rPr lang="pt-BR" sz="2000" dirty="0" smtClean="0">
                <a:latin typeface="Times New Roman" panose="02020603050405020304" pitchFamily="18" charset="0"/>
                <a:cs typeface="Times New Roman" panose="02020603050405020304" pitchFamily="18" charset="0"/>
              </a:rPr>
              <a:t>Seu uso é contraindicado para gestantes e lactantes, pacientes com obstrução intestinal. </a:t>
            </a:r>
            <a:endParaRPr lang="pt-BR" altLang="pt-BR" sz="2000" dirty="0" smtClean="0">
              <a:latin typeface="Times New Roman" panose="02020603050405020304" pitchFamily="18" charset="0"/>
              <a:cs typeface="Times New Roman" panose="02020603050405020304" pitchFamily="18" charset="0"/>
            </a:endParaRPr>
          </a:p>
        </p:txBody>
      </p:sp>
      <p:pic>
        <p:nvPicPr>
          <p:cNvPr id="1026" name="Picture 2" descr="Resultado de imagem para tanchagem."/>
          <p:cNvPicPr>
            <a:picLocks noChangeAspect="1" noChangeArrowheads="1"/>
          </p:cNvPicPr>
          <p:nvPr/>
        </p:nvPicPr>
        <p:blipFill rotWithShape="1">
          <a:blip r:embed="rId2">
            <a:extLst>
              <a:ext uri="{28A0092B-C50C-407E-A947-70E740481C1C}">
                <a14:useLocalDpi xmlns:a14="http://schemas.microsoft.com/office/drawing/2010/main" val="0"/>
              </a:ext>
            </a:extLst>
          </a:blip>
          <a:srcRect r="20049"/>
          <a:stretch/>
        </p:blipFill>
        <p:spPr bwMode="auto">
          <a:xfrm>
            <a:off x="5292080" y="188640"/>
            <a:ext cx="3546553" cy="224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02759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randombar(horizontal)">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7032" y="-18256"/>
            <a:ext cx="5036096" cy="1143000"/>
          </a:xfrm>
        </p:spPr>
        <p:txBody>
          <a:bodyPr>
            <a:normAutofit/>
          </a:bodyPr>
          <a:lstStyle/>
          <a:p>
            <a:r>
              <a:rPr lang="pt-BR" sz="3600" b="1" dirty="0" smtClean="0"/>
              <a:t>Aroeira (SUS)</a:t>
            </a:r>
            <a:endParaRPr lang="pt-BR" sz="3600" b="1" dirty="0"/>
          </a:p>
        </p:txBody>
      </p:sp>
      <p:sp>
        <p:nvSpPr>
          <p:cNvPr id="3" name="Espaço Reservado para Texto 2"/>
          <p:cNvSpPr>
            <a:spLocks noGrp="1"/>
          </p:cNvSpPr>
          <p:nvPr>
            <p:ph type="body" sz="half" idx="1"/>
          </p:nvPr>
        </p:nvSpPr>
        <p:spPr>
          <a:xfrm>
            <a:off x="323528" y="836712"/>
            <a:ext cx="7848872" cy="5544616"/>
          </a:xfrm>
        </p:spPr>
        <p:txBody>
          <a:bodyPr>
            <a:normAutofit lnSpcReduction="10000"/>
          </a:bodyPr>
          <a:lstStyle/>
          <a:p>
            <a:pPr marL="0" indent="0">
              <a:buNone/>
            </a:pPr>
            <a:endParaRPr lang="pt-BR" sz="2600" b="1" dirty="0" smtClean="0">
              <a:latin typeface="Times New Roman" panose="02020603050405020304" pitchFamily="18" charset="0"/>
              <a:cs typeface="Times New Roman" panose="02020603050405020304" pitchFamily="18" charset="0"/>
            </a:endParaRPr>
          </a:p>
          <a:p>
            <a:pPr marL="0" indent="0">
              <a:buNone/>
            </a:pPr>
            <a:r>
              <a:rPr lang="pt-BR" sz="2600" b="1" dirty="0" smtClean="0">
                <a:latin typeface="Times New Roman" panose="02020603050405020304" pitchFamily="18" charset="0"/>
                <a:cs typeface="Times New Roman" panose="02020603050405020304" pitchFamily="18" charset="0"/>
              </a:rPr>
              <a:t>Nome popular: </a:t>
            </a:r>
            <a:r>
              <a:rPr lang="pt-BR" sz="26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aroeira vermelha</a:t>
            </a:r>
            <a:r>
              <a:rPr lang="pt-BR" sz="2400" dirty="0" smtClean="0">
                <a:latin typeface="Times New Roman" panose="02020603050405020304" pitchFamily="18" charset="0"/>
                <a:cs typeface="Times New Roman" panose="02020603050405020304" pitchFamily="18" charset="0"/>
              </a:rPr>
              <a:t>,</a:t>
            </a:r>
          </a:p>
          <a:p>
            <a:pPr marL="0" indent="0">
              <a:buNone/>
            </a:pP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aroeira-da-praia, aroeira mansa ou </a:t>
            </a:r>
            <a:endParaRPr lang="pt-BR" sz="2400" dirty="0" smtClean="0">
              <a:latin typeface="Times New Roman" panose="02020603050405020304" pitchFamily="18" charset="0"/>
              <a:cs typeface="Times New Roman" panose="02020603050405020304" pitchFamily="18" charset="0"/>
            </a:endParaRPr>
          </a:p>
          <a:p>
            <a:pPr marL="0" indent="0">
              <a:buNone/>
            </a:pPr>
            <a:r>
              <a:rPr lang="pt-BR" sz="2400" dirty="0" err="1" smtClean="0">
                <a:latin typeface="Times New Roman" panose="02020603050405020304" pitchFamily="18" charset="0"/>
                <a:cs typeface="Times New Roman" panose="02020603050405020304" pitchFamily="18" charset="0"/>
              </a:rPr>
              <a:t>corneíba</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b="1" dirty="0">
              <a:latin typeface="Times New Roman" panose="02020603050405020304" pitchFamily="18" charset="0"/>
              <a:cs typeface="Times New Roman" panose="02020603050405020304" pitchFamily="18" charset="0"/>
            </a:endParaRPr>
          </a:p>
          <a:p>
            <a:pPr marL="0" indent="0">
              <a:buNone/>
            </a:pPr>
            <a:r>
              <a:rPr lang="pt-BR" sz="2400" b="1" dirty="0" smtClean="0">
                <a:latin typeface="Times New Roman" panose="02020603050405020304" pitchFamily="18" charset="0"/>
                <a:cs typeface="Times New Roman" panose="02020603050405020304" pitchFamily="18" charset="0"/>
              </a:rPr>
              <a:t>Indicações: </a:t>
            </a:r>
            <a:r>
              <a:rPr lang="pt-BR" sz="2400" dirty="0" smtClean="0">
                <a:latin typeface="Times New Roman" panose="02020603050405020304" pitchFamily="18" charset="0"/>
                <a:cs typeface="Times New Roman" panose="02020603050405020304" pitchFamily="18" charset="0"/>
              </a:rPr>
              <a:t>diurética</a:t>
            </a:r>
            <a:r>
              <a:rPr lang="pt-BR" sz="2400" dirty="0">
                <a:latin typeface="Times New Roman" panose="02020603050405020304" pitchFamily="18" charset="0"/>
                <a:cs typeface="Times New Roman" panose="02020603050405020304" pitchFamily="18" charset="0"/>
              </a:rPr>
              <a:t>, anti-inflamatória, antimicrobiana, tônica e cicatrizante, podendo ser utilizada para auxiliar no tratamento de</a:t>
            </a:r>
            <a:r>
              <a:rPr lang="pt-BR" sz="2400" dirty="0" smtClean="0">
                <a:latin typeface="Times New Roman" panose="02020603050405020304" pitchFamily="18" charset="0"/>
                <a:cs typeface="Times New Roman" panose="02020603050405020304" pitchFamily="18" charset="0"/>
              </a:rPr>
              <a:t>: Reumatismo, Sífilis, Úlceras, Azia, Gastrite, Íngua, diarreia, Cistite, dor </a:t>
            </a:r>
            <a:r>
              <a:rPr lang="pt-BR" sz="2400" dirty="0">
                <a:latin typeface="Times New Roman" panose="02020603050405020304" pitchFamily="18" charset="0"/>
                <a:cs typeface="Times New Roman" panose="02020603050405020304" pitchFamily="18" charset="0"/>
              </a:rPr>
              <a:t>de </a:t>
            </a:r>
            <a:r>
              <a:rPr lang="pt-BR" sz="2400" dirty="0" smtClean="0">
                <a:latin typeface="Times New Roman" panose="02020603050405020304" pitchFamily="18" charset="0"/>
                <a:cs typeface="Times New Roman" panose="02020603050405020304" pitchFamily="18" charset="0"/>
              </a:rPr>
              <a:t>dente, Artrite.</a:t>
            </a:r>
          </a:p>
          <a:p>
            <a:pPr marL="0" indent="0">
              <a:buNone/>
            </a:pPr>
            <a:r>
              <a:rPr lang="pt-BR" sz="2400" b="1" dirty="0" err="1" smtClean="0">
                <a:latin typeface="Times New Roman" panose="02020603050405020304" pitchFamily="18" charset="0"/>
                <a:cs typeface="Times New Roman" panose="02020603050405020304" pitchFamily="18" charset="0"/>
              </a:rPr>
              <a:t>Toxocologia</a:t>
            </a:r>
            <a:r>
              <a:rPr lang="pt-BR" sz="2400" dirty="0" smtClean="0">
                <a:latin typeface="Times New Roman" panose="02020603050405020304" pitchFamily="18" charset="0"/>
                <a:cs typeface="Times New Roman" panose="02020603050405020304" pitchFamily="18" charset="0"/>
              </a:rPr>
              <a:t>: O uso da aroeira não é indicado para quem tem a pele muito sensível ou quem tem problemas gastrointestinais, pois o consumo excessivo dessa planta pode ter efeito purgativo e laxante e desencadear reações alérgicas na pele e nas mucosas. </a:t>
            </a:r>
            <a:endParaRPr lang="pt-BR" sz="2400" dirty="0">
              <a:latin typeface="Times New Roman" panose="02020603050405020304" pitchFamily="18" charset="0"/>
              <a:cs typeface="Times New Roman" panose="02020603050405020304" pitchFamily="18" charset="0"/>
            </a:endParaRPr>
          </a:p>
        </p:txBody>
      </p:sp>
      <p:pic>
        <p:nvPicPr>
          <p:cNvPr id="53250" name="Picture 2" descr="Resultado de imagem para aroeir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116" r="20820"/>
          <a:stretch/>
        </p:blipFill>
        <p:spPr bwMode="auto">
          <a:xfrm>
            <a:off x="5724128" y="188641"/>
            <a:ext cx="3240411" cy="267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368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1000"/>
                                        <p:tgtEl>
                                          <p:spTgt spid="53250"/>
                                        </p:tgtEl>
                                      </p:cBhvr>
                                    </p:animEffect>
                                    <p:anim calcmode="lin" valueType="num">
                                      <p:cBhvr>
                                        <p:cTn id="8" dur="1000" fill="hold"/>
                                        <p:tgtEl>
                                          <p:spTgt spid="53250"/>
                                        </p:tgtEl>
                                        <p:attrNameLst>
                                          <p:attrName>ppt_x</p:attrName>
                                        </p:attrNameLst>
                                      </p:cBhvr>
                                      <p:tavLst>
                                        <p:tav tm="0">
                                          <p:val>
                                            <p:strVal val="#ppt_x"/>
                                          </p:val>
                                        </p:tav>
                                        <p:tav tm="100000">
                                          <p:val>
                                            <p:strVal val="#ppt_x"/>
                                          </p:val>
                                        </p:tav>
                                      </p:tavLst>
                                    </p:anim>
                                    <p:anim calcmode="lin" valueType="num">
                                      <p:cBhvr>
                                        <p:cTn id="9" dur="1000" fill="hold"/>
                                        <p:tgtEl>
                                          <p:spTgt spid="532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868152"/>
            <a:ext cx="4176464" cy="1143000"/>
          </a:xfrm>
        </p:spPr>
        <p:txBody>
          <a:bodyPr>
            <a:normAutofit/>
          </a:bodyPr>
          <a:lstStyle/>
          <a:p>
            <a:r>
              <a:rPr lang="pt-BR" sz="3200" b="1" dirty="0" smtClean="0"/>
              <a:t>Alcachofra (SUS)</a:t>
            </a:r>
            <a:endParaRPr lang="pt-BR" sz="3200" b="1" dirty="0"/>
          </a:p>
        </p:txBody>
      </p:sp>
      <p:sp>
        <p:nvSpPr>
          <p:cNvPr id="3" name="Espaço Reservado para Texto 2"/>
          <p:cNvSpPr>
            <a:spLocks noGrp="1"/>
          </p:cNvSpPr>
          <p:nvPr>
            <p:ph type="body" sz="half" idx="1"/>
          </p:nvPr>
        </p:nvSpPr>
        <p:spPr>
          <a:xfrm>
            <a:off x="179512" y="2174776"/>
            <a:ext cx="8424936" cy="4683224"/>
          </a:xfrm>
        </p:spPr>
        <p:txBody>
          <a:bodyPr>
            <a:normAutofit lnSpcReduction="10000"/>
          </a:bodyPr>
          <a:lstStyle/>
          <a:p>
            <a:pPr marL="0" indent="0">
              <a:buNone/>
            </a:pPr>
            <a:r>
              <a:rPr lang="pt-BR" sz="2400" b="1" dirty="0" smtClean="0"/>
              <a:t>Nome popular</a:t>
            </a:r>
            <a:r>
              <a:rPr lang="pt-BR" sz="2400" dirty="0" smtClean="0"/>
              <a:t>: Alcachofra</a:t>
            </a:r>
          </a:p>
          <a:p>
            <a:pPr marL="0" indent="0">
              <a:buNone/>
            </a:pPr>
            <a:r>
              <a:rPr lang="pt-BR" sz="2400" b="1" dirty="0" smtClean="0"/>
              <a:t>Parte usada: </a:t>
            </a:r>
            <a:r>
              <a:rPr lang="pt-BR" sz="2400" dirty="0" smtClean="0"/>
              <a:t>Folhas</a:t>
            </a:r>
          </a:p>
          <a:p>
            <a:pPr marL="0" indent="0">
              <a:buNone/>
            </a:pPr>
            <a:r>
              <a:rPr lang="pt-BR" sz="2400" b="1" dirty="0" smtClean="0"/>
              <a:t>Indicação: </a:t>
            </a:r>
            <a:r>
              <a:rPr lang="pt-BR" sz="2400" dirty="0" smtClean="0"/>
              <a:t>Antidispéptico, antiflatulento, diurético. Auxiliar na prevenção da aterosclerose. Coadjuvante no tratamento de dislipidemia mista leve a moderada e como auxiliar nos sintomas da síndrome do intestino irritável</a:t>
            </a:r>
          </a:p>
          <a:p>
            <a:pPr marL="0" indent="0">
              <a:buNone/>
            </a:pPr>
            <a:r>
              <a:rPr lang="pt-BR" sz="2400" b="1" dirty="0" smtClean="0"/>
              <a:t>Toxicologia: </a:t>
            </a:r>
            <a:r>
              <a:rPr lang="pt-BR" sz="2400" dirty="0" smtClean="0"/>
              <a:t>Contraindicado para pacientes com histórico de hipersensibilidade e alergia a qualquer um dos componentes do fitoterápico. Também é contraindicado em casos de obstrução do ducto biliar, gravidez e lactação</a:t>
            </a:r>
          </a:p>
          <a:p>
            <a:pPr marL="0" indent="0">
              <a:buNone/>
            </a:pPr>
            <a:r>
              <a:rPr lang="pt-BR" sz="2400" dirty="0" smtClean="0"/>
              <a:t>Efeito laxante em pessoas sensíveis aos componentes do fitoterápico</a:t>
            </a:r>
            <a:endParaRPr lang="pt-BR" sz="2400" b="1" dirty="0"/>
          </a:p>
        </p:txBody>
      </p:sp>
      <p:pic>
        <p:nvPicPr>
          <p:cNvPr id="13314" name="Picture 2" descr="Resultado de imagem para ALCACHOF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60648"/>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45988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351670"/>
            <a:ext cx="4608512" cy="1143000"/>
          </a:xfrm>
        </p:spPr>
        <p:txBody>
          <a:bodyPr>
            <a:normAutofit/>
          </a:bodyPr>
          <a:lstStyle/>
          <a:p>
            <a:r>
              <a:rPr lang="pt-BR" sz="4000" b="1" dirty="0" smtClean="0"/>
              <a:t>Valeriana (SUS)</a:t>
            </a:r>
            <a:endParaRPr lang="pt-BR" sz="4000" b="1" dirty="0"/>
          </a:p>
        </p:txBody>
      </p:sp>
      <p:sp>
        <p:nvSpPr>
          <p:cNvPr id="3" name="Espaço Reservado para Texto 2"/>
          <p:cNvSpPr>
            <a:spLocks noGrp="1"/>
          </p:cNvSpPr>
          <p:nvPr>
            <p:ph type="body" sz="half" idx="1"/>
          </p:nvPr>
        </p:nvSpPr>
        <p:spPr>
          <a:xfrm>
            <a:off x="323528" y="1549080"/>
            <a:ext cx="8370167" cy="5688632"/>
          </a:xfrm>
        </p:spPr>
        <p:txBody>
          <a:bodyPr>
            <a:normAutofit/>
          </a:bodyPr>
          <a:lstStyle/>
          <a:p>
            <a:pPr marL="0" indent="0">
              <a:buNone/>
            </a:pPr>
            <a:r>
              <a:rPr lang="pt-BR" sz="2400" b="1" dirty="0" smtClean="0"/>
              <a:t>Nome popular</a:t>
            </a:r>
            <a:r>
              <a:rPr lang="pt-BR" sz="2400" dirty="0" smtClean="0"/>
              <a:t>: Valeriana.</a:t>
            </a:r>
          </a:p>
          <a:p>
            <a:pPr marL="0" indent="0">
              <a:buNone/>
            </a:pPr>
            <a:endParaRPr lang="pt-BR" sz="2400" b="1" dirty="0" smtClean="0"/>
          </a:p>
          <a:p>
            <a:pPr marL="0" indent="0">
              <a:buNone/>
            </a:pPr>
            <a:r>
              <a:rPr lang="pt-BR" sz="2400" b="1" dirty="0" smtClean="0"/>
              <a:t>Parte utilizada: </a:t>
            </a:r>
            <a:r>
              <a:rPr lang="pt-BR" sz="2400" dirty="0" smtClean="0"/>
              <a:t>vegetal Raízes</a:t>
            </a:r>
          </a:p>
          <a:p>
            <a:pPr marL="0" indent="0">
              <a:buNone/>
            </a:pPr>
            <a:r>
              <a:rPr lang="pt-BR" sz="2400" b="1" dirty="0" smtClean="0"/>
              <a:t>Indicação: </a:t>
            </a:r>
            <a:r>
              <a:rPr lang="pt-BR" sz="2400" dirty="0" smtClean="0"/>
              <a:t>Usado como sedativo moderado, hipnótico e no tratamento de distúrbios do sono associados à ansiedade </a:t>
            </a:r>
          </a:p>
          <a:p>
            <a:pPr marL="0" indent="0">
              <a:buNone/>
            </a:pPr>
            <a:r>
              <a:rPr lang="pt-BR" sz="2400" b="1" dirty="0" err="1" smtClean="0"/>
              <a:t>Toxocologia</a:t>
            </a:r>
            <a:r>
              <a:rPr lang="pt-BR" sz="2400" b="1" dirty="0" smtClean="0"/>
              <a:t>: </a:t>
            </a:r>
            <a:r>
              <a:rPr lang="pt-BR" sz="2800" b="1" dirty="0" smtClean="0"/>
              <a:t> </a:t>
            </a:r>
            <a:r>
              <a:rPr lang="pt-BR" sz="2400" dirty="0" smtClean="0"/>
              <a:t>para menores de 12 anos, grávidas, lactantes e pacientes com histórico de hipersensibilidade e alergia a qualquer um dos componentes do fitoterápico.</a:t>
            </a:r>
          </a:p>
          <a:p>
            <a:pPr marL="0" indent="0">
              <a:buNone/>
            </a:pPr>
            <a:r>
              <a:rPr lang="pt-BR" sz="2400" dirty="0" smtClean="0"/>
              <a:t>Esse fitoterápico pode causar sonolência, não sendo, portanto, recomendável a sua administração antes de dirigir, operar máquinas ou realizar qualquer atividade de risco que necessite atenção.</a:t>
            </a:r>
            <a:endParaRPr lang="pt-BR" sz="2400" dirty="0"/>
          </a:p>
          <a:p>
            <a:pPr marL="0" indent="0">
              <a:buNone/>
            </a:pPr>
            <a:endParaRPr lang="pt-BR" sz="2400" dirty="0"/>
          </a:p>
        </p:txBody>
      </p:sp>
      <p:pic>
        <p:nvPicPr>
          <p:cNvPr id="14338" name="Picture 2" descr="Resultado de imagem para VALERI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60648"/>
            <a:ext cx="3041575" cy="243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4918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22126"/>
            <a:ext cx="3816424" cy="1143000"/>
          </a:xfrm>
        </p:spPr>
        <p:txBody>
          <a:bodyPr>
            <a:normAutofit/>
          </a:bodyPr>
          <a:lstStyle/>
          <a:p>
            <a:r>
              <a:rPr lang="pt-BR" sz="4000" b="1" dirty="0" smtClean="0"/>
              <a:t>Guaco (SUS)</a:t>
            </a:r>
            <a:endParaRPr lang="pt-BR" sz="4000" b="1" dirty="0"/>
          </a:p>
        </p:txBody>
      </p:sp>
      <p:sp>
        <p:nvSpPr>
          <p:cNvPr id="3" name="Espaço Reservado para Texto 2"/>
          <p:cNvSpPr>
            <a:spLocks noGrp="1"/>
          </p:cNvSpPr>
          <p:nvPr>
            <p:ph type="body" sz="half" idx="1"/>
          </p:nvPr>
        </p:nvSpPr>
        <p:spPr>
          <a:xfrm>
            <a:off x="179512" y="980728"/>
            <a:ext cx="8964488" cy="5688632"/>
          </a:xfrm>
        </p:spPr>
        <p:txBody>
          <a:bodyPr>
            <a:normAutofit/>
          </a:bodyPr>
          <a:lstStyle/>
          <a:p>
            <a:pPr marL="0" indent="0">
              <a:buNone/>
            </a:pPr>
            <a:r>
              <a:rPr lang="pt-BR" sz="2400" b="1" dirty="0" smtClean="0"/>
              <a:t>Nomes popular: </a:t>
            </a:r>
            <a:r>
              <a:rPr lang="pt-BR" sz="2400" dirty="0" smtClean="0"/>
              <a:t>guaco-de –cheiro</a:t>
            </a:r>
          </a:p>
          <a:p>
            <a:pPr marL="0" indent="0">
              <a:buNone/>
            </a:pPr>
            <a:r>
              <a:rPr lang="pt-BR" sz="2400" b="1" dirty="0" smtClean="0"/>
              <a:t>Parte utilizada: </a:t>
            </a:r>
            <a:r>
              <a:rPr lang="pt-BR" sz="2400" dirty="0" smtClean="0"/>
              <a:t>folhas.</a:t>
            </a:r>
          </a:p>
          <a:p>
            <a:pPr marL="0" indent="0">
              <a:buNone/>
            </a:pPr>
            <a:r>
              <a:rPr lang="pt-BR" sz="2400" b="1" dirty="0" smtClean="0"/>
              <a:t>Indicações: </a:t>
            </a:r>
            <a:r>
              <a:rPr lang="pt-BR" sz="2400" dirty="0" smtClean="0"/>
              <a:t>Uso interno: Expectorante, </a:t>
            </a:r>
            <a:r>
              <a:rPr lang="pt-BR" sz="2400" dirty="0" err="1" smtClean="0"/>
              <a:t>broncodilatador</a:t>
            </a:r>
            <a:r>
              <a:rPr lang="pt-BR" sz="2400" dirty="0" smtClean="0"/>
              <a:t>.</a:t>
            </a:r>
          </a:p>
          <a:p>
            <a:pPr marL="0" indent="0">
              <a:buNone/>
            </a:pPr>
            <a:r>
              <a:rPr lang="pt-BR" sz="2400" b="1" dirty="0" err="1" smtClean="0"/>
              <a:t>Toxocologia</a:t>
            </a:r>
            <a:r>
              <a:rPr lang="pt-BR" sz="2400" b="1" dirty="0" smtClean="0"/>
              <a:t>: </a:t>
            </a:r>
            <a:r>
              <a:rPr lang="pt-BR" sz="2400" dirty="0" smtClean="0"/>
              <a:t>Cuidados: Não utilizar em caso de tratamento com anticoagulante. A utilização pode interferir na coagulação sanguínea. Doses acima das recomendadas podem provocar vômitos e diarreia.</a:t>
            </a:r>
          </a:p>
          <a:p>
            <a:pPr marL="0" indent="0">
              <a:buNone/>
            </a:pPr>
            <a:r>
              <a:rPr lang="pt-BR" sz="2400" b="1" dirty="0" smtClean="0"/>
              <a:t>Chá de Guaco </a:t>
            </a:r>
          </a:p>
          <a:p>
            <a:pPr marL="0" indent="0">
              <a:buNone/>
            </a:pPr>
            <a:r>
              <a:rPr lang="pt-BR" sz="2400" dirty="0" smtClean="0"/>
              <a:t>Uso interno: Infusão - 1 colher de sopa (3 g) de folhas secas para 1 xícara de chá (150 </a:t>
            </a:r>
            <a:r>
              <a:rPr lang="pt-BR" sz="2400" dirty="0" err="1" smtClean="0"/>
              <a:t>mL</a:t>
            </a:r>
            <a:r>
              <a:rPr lang="pt-BR" sz="2400" dirty="0" smtClean="0"/>
              <a:t>) de água. Acima de 12 anos: 2 vezes ao dia, logo após o preparo. </a:t>
            </a:r>
          </a:p>
          <a:p>
            <a:pPr marL="0" indent="0">
              <a:buNone/>
            </a:pPr>
            <a:r>
              <a:rPr lang="pt-BR" sz="2400" b="1" dirty="0" smtClean="0"/>
              <a:t>Atenção:  </a:t>
            </a:r>
            <a:r>
              <a:rPr lang="pt-BR" sz="2400" dirty="0" smtClean="0"/>
              <a:t>contraindicado a pacientes portadores de Diabetes mellitus, gestantes, lactantes e crianças menores de dois anos e em caso de tratamento com anticoagulantes.</a:t>
            </a:r>
            <a:endParaRPr lang="pt-BR" sz="2400" b="1" dirty="0"/>
          </a:p>
        </p:txBody>
      </p:sp>
      <p:pic>
        <p:nvPicPr>
          <p:cNvPr id="15362" name="Picture 2" descr="Resultado de imagem para gua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25379"/>
            <a:ext cx="2376264" cy="178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16403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ircle(in)">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35970" y="476672"/>
            <a:ext cx="4740485" cy="1143000"/>
          </a:xfrm>
        </p:spPr>
        <p:txBody>
          <a:bodyPr>
            <a:normAutofit/>
          </a:bodyPr>
          <a:lstStyle/>
          <a:p>
            <a:r>
              <a:rPr lang="pt-BR" sz="3600" dirty="0" smtClean="0"/>
              <a:t>Hortelã-Pimenta (SUS)</a:t>
            </a:r>
            <a:endParaRPr lang="pt-BR" sz="3600" dirty="0"/>
          </a:p>
        </p:txBody>
      </p:sp>
      <p:sp>
        <p:nvSpPr>
          <p:cNvPr id="3" name="Espaço Reservado para Texto 2"/>
          <p:cNvSpPr>
            <a:spLocks noGrp="1"/>
          </p:cNvSpPr>
          <p:nvPr>
            <p:ph type="body" sz="half" idx="1"/>
          </p:nvPr>
        </p:nvSpPr>
        <p:spPr>
          <a:xfrm>
            <a:off x="251520" y="2492896"/>
            <a:ext cx="8712968" cy="4114800"/>
          </a:xfrm>
        </p:spPr>
        <p:txBody>
          <a:bodyPr>
            <a:normAutofit fontScale="92500"/>
          </a:bodyPr>
          <a:lstStyle/>
          <a:p>
            <a:pPr marL="0" indent="0">
              <a:buNone/>
            </a:pPr>
            <a:r>
              <a:rPr lang="pt-BR" sz="2400" b="1" dirty="0" smtClean="0"/>
              <a:t>Nome popular</a:t>
            </a:r>
            <a:r>
              <a:rPr lang="pt-BR" sz="2400" dirty="0" smtClean="0"/>
              <a:t>: Hortelã-das-cozinhas </a:t>
            </a:r>
            <a:r>
              <a:rPr lang="pt-BR" sz="2400" dirty="0"/>
              <a:t>ou </a:t>
            </a:r>
            <a:r>
              <a:rPr lang="pt-BR" sz="2400" dirty="0" smtClean="0"/>
              <a:t>Hortelã-pimenta-bastarda.</a:t>
            </a:r>
          </a:p>
          <a:p>
            <a:pPr marL="0" indent="0">
              <a:buNone/>
            </a:pPr>
            <a:r>
              <a:rPr lang="pt-BR" sz="2400" b="1" dirty="0" smtClean="0"/>
              <a:t>Parte usada: </a:t>
            </a:r>
            <a:r>
              <a:rPr lang="pt-BR" sz="2400" dirty="0" smtClean="0"/>
              <a:t>folhas</a:t>
            </a:r>
          </a:p>
          <a:p>
            <a:pPr marL="0" indent="0">
              <a:buNone/>
            </a:pPr>
            <a:r>
              <a:rPr lang="pt-BR" sz="2400" b="1" dirty="0" smtClean="0"/>
              <a:t>Indicações: </a:t>
            </a:r>
            <a:r>
              <a:rPr lang="pt-BR" sz="2400" dirty="0" smtClean="0"/>
              <a:t>Diminui </a:t>
            </a:r>
            <a:r>
              <a:rPr lang="pt-BR" sz="2400" dirty="0"/>
              <a:t>os espasmos no estômago, vômito e enjoo, que melhora a circulação sanguínea, antibacteriana e antiviral, digestiva, descongestionante, anti-inflamatória, antioxidante, analgésica, tônica, desinfetante, </a:t>
            </a:r>
            <a:r>
              <a:rPr lang="pt-BR" sz="2400" dirty="0" err="1" smtClean="0"/>
              <a:t>anti-convulsiva</a:t>
            </a:r>
            <a:r>
              <a:rPr lang="pt-BR" sz="2400" dirty="0" smtClean="0"/>
              <a:t>, estimulante </a:t>
            </a:r>
            <a:r>
              <a:rPr lang="pt-BR" sz="2400" dirty="0"/>
              <a:t>da produção da bílis e redutora da produção de gases</a:t>
            </a:r>
            <a:r>
              <a:rPr lang="pt-BR" sz="2400" dirty="0" smtClean="0"/>
              <a:t>.</a:t>
            </a:r>
          </a:p>
          <a:p>
            <a:pPr marL="0" indent="0">
              <a:buNone/>
            </a:pPr>
            <a:r>
              <a:rPr lang="pt-BR" sz="2400" b="1" dirty="0" smtClean="0"/>
              <a:t>Toxicologia: </a:t>
            </a:r>
            <a:r>
              <a:rPr lang="pt-BR" sz="2400" dirty="0"/>
              <a:t>Os efeitos colaterais da Hortelã-pimenta podem incluir reações de alergia na pele como coceira, ardor, vermelhidão ou urticária, irritação das mucosas do estômago, como dor no estômago, enjoo, vômito, azia, sensação de barriga inchada ou má digestão.</a:t>
            </a:r>
          </a:p>
        </p:txBody>
      </p:sp>
      <p:pic>
        <p:nvPicPr>
          <p:cNvPr id="16386" name="Picture 2" descr="HortelÃ£-pimenta ou Menta piper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3324411" cy="221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99909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5396136" cy="1143000"/>
          </a:xfrm>
        </p:spPr>
        <p:txBody>
          <a:bodyPr/>
          <a:lstStyle/>
          <a:p>
            <a:r>
              <a:rPr lang="pt-BR" b="1" dirty="0" smtClean="0"/>
              <a:t>Salgueiro (SUS)</a:t>
            </a:r>
            <a:endParaRPr lang="pt-BR" b="1" dirty="0"/>
          </a:p>
        </p:txBody>
      </p:sp>
      <p:sp>
        <p:nvSpPr>
          <p:cNvPr id="3" name="Espaço Reservado para Texto 2"/>
          <p:cNvSpPr>
            <a:spLocks noGrp="1"/>
          </p:cNvSpPr>
          <p:nvPr>
            <p:ph type="body" sz="half" idx="1"/>
          </p:nvPr>
        </p:nvSpPr>
        <p:spPr>
          <a:xfrm>
            <a:off x="611560" y="1412776"/>
            <a:ext cx="7560840" cy="5328592"/>
          </a:xfrm>
        </p:spPr>
        <p:txBody>
          <a:bodyPr>
            <a:noAutofit/>
          </a:bodyPr>
          <a:lstStyle/>
          <a:p>
            <a:pPr marL="0" indent="0">
              <a:buNone/>
            </a:pPr>
            <a:r>
              <a:rPr lang="pt-BR" sz="2400" b="1" dirty="0" smtClean="0"/>
              <a:t>Nome popular: </a:t>
            </a:r>
            <a:r>
              <a:rPr lang="pt-BR" sz="2400" dirty="0" smtClean="0"/>
              <a:t>Salgueiro</a:t>
            </a:r>
          </a:p>
          <a:p>
            <a:pPr marL="0" indent="0">
              <a:buNone/>
            </a:pPr>
            <a:r>
              <a:rPr lang="pt-BR" sz="2400" b="1" dirty="0" smtClean="0"/>
              <a:t>Parte usada</a:t>
            </a:r>
            <a:r>
              <a:rPr lang="pt-BR" sz="2400" dirty="0" smtClean="0"/>
              <a:t>: Casca</a:t>
            </a:r>
          </a:p>
          <a:p>
            <a:pPr marL="0" indent="0">
              <a:buNone/>
            </a:pPr>
            <a:endParaRPr lang="pt-BR" sz="2400" dirty="0" smtClean="0"/>
          </a:p>
          <a:p>
            <a:pPr marL="0" indent="0">
              <a:buNone/>
            </a:pPr>
            <a:r>
              <a:rPr lang="pt-BR" sz="2400" b="1" dirty="0" smtClean="0"/>
              <a:t>Indicação: </a:t>
            </a:r>
            <a:r>
              <a:rPr lang="pt-BR" sz="2400" dirty="0"/>
              <a:t>O salgueiro auxilia no tratamento de dores provocadas pela osteoporose, pelas tendinites, bursites, dores lombares, de cabeça e muitas outras</a:t>
            </a:r>
            <a:r>
              <a:rPr lang="pt-BR" sz="2400" dirty="0" smtClean="0"/>
              <a:t>. É analgésico, antirreumático. </a:t>
            </a:r>
          </a:p>
          <a:p>
            <a:pPr marL="0" indent="0">
              <a:buNone/>
            </a:pPr>
            <a:r>
              <a:rPr lang="pt-BR" sz="2400" b="1" dirty="0" err="1" smtClean="0"/>
              <a:t>Toxocologia</a:t>
            </a:r>
            <a:r>
              <a:rPr lang="pt-BR" sz="2400" b="1" dirty="0" smtClean="0"/>
              <a:t>: </a:t>
            </a:r>
            <a:r>
              <a:rPr lang="pt-BR" sz="2400" dirty="0"/>
              <a:t>O uso do salgueiro não é muito aconselhado para crianças, principalmente a infusão das flores secas. Também é proibido o uso desta planta em pessoas que possuem problemas com úlceras gastroduodenais e que estão durante o período de menstruação.</a:t>
            </a:r>
          </a:p>
          <a:p>
            <a:pPr marL="0" indent="0">
              <a:buNone/>
            </a:pPr>
            <a:endParaRPr lang="pt-BR" sz="2400" dirty="0"/>
          </a:p>
        </p:txBody>
      </p:sp>
      <p:pic>
        <p:nvPicPr>
          <p:cNvPr id="50178" name="Picture 2" descr="Salguei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846" y="260648"/>
            <a:ext cx="328950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45523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ppt_w</p:attrName>
                                        </p:attrNameLst>
                                      </p:cBhvr>
                                      <p:tavLst>
                                        <p:tav tm="0">
                                          <p:val>
                                            <p:fltVal val="0"/>
                                          </p:val>
                                        </p:tav>
                                        <p:tav tm="100000">
                                          <p:val>
                                            <p:strVal val="#ppt_w"/>
                                          </p:val>
                                        </p:tav>
                                      </p:tavLst>
                                    </p:anim>
                                    <p:anim calcmode="lin" valueType="num">
                                      <p:cBhvr>
                                        <p:cTn id="8" dur="1000" fill="hold"/>
                                        <p:tgtEl>
                                          <p:spTgt spid="50178"/>
                                        </p:tgtEl>
                                        <p:attrNameLst>
                                          <p:attrName>ppt_h</p:attrName>
                                        </p:attrNameLst>
                                      </p:cBhvr>
                                      <p:tavLst>
                                        <p:tav tm="0">
                                          <p:val>
                                            <p:fltVal val="0"/>
                                          </p:val>
                                        </p:tav>
                                        <p:tav tm="100000">
                                          <p:val>
                                            <p:strVal val="#ppt_h"/>
                                          </p:val>
                                        </p:tav>
                                      </p:tavLst>
                                    </p:anim>
                                    <p:anim calcmode="lin" valueType="num">
                                      <p:cBhvr>
                                        <p:cTn id="9" dur="1000" fill="hold"/>
                                        <p:tgtEl>
                                          <p:spTgt spid="50178"/>
                                        </p:tgtEl>
                                        <p:attrNameLst>
                                          <p:attrName>style.rotation</p:attrName>
                                        </p:attrNameLst>
                                      </p:cBhvr>
                                      <p:tavLst>
                                        <p:tav tm="0">
                                          <p:val>
                                            <p:fltVal val="90"/>
                                          </p:val>
                                        </p:tav>
                                        <p:tav tm="100000">
                                          <p:val>
                                            <p:fltVal val="0"/>
                                          </p:val>
                                        </p:tav>
                                      </p:tavLst>
                                    </p:anim>
                                    <p:animEffect transition="in" filter="fade">
                                      <p:cBhvr>
                                        <p:cTn id="10" dur="1000"/>
                                        <p:tgtEl>
                                          <p:spTgt spid="5017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8" name="Text Box 118"/>
          <p:cNvSpPr txBox="1">
            <a:spLocks noChangeArrowheads="1"/>
          </p:cNvSpPr>
          <p:nvPr/>
        </p:nvSpPr>
        <p:spPr bwMode="auto">
          <a:xfrm>
            <a:off x="381000" y="188640"/>
            <a:ext cx="8583488" cy="6349705"/>
          </a:xfrm>
          <a:prstGeom prst="rect">
            <a:avLst/>
          </a:prstGeom>
          <a:noFill/>
          <a:ln w="9525">
            <a:noFill/>
            <a:miter lim="800000"/>
            <a:headEnd/>
            <a:tailEnd/>
          </a:ln>
          <a:effectLst/>
        </p:spPr>
        <p:txBody>
          <a:bodyPr wrap="square" lIns="58183" tIns="29092" rIns="58183" bIns="29092">
            <a:spAutoFit/>
          </a:bodyPr>
          <a:lstStyle>
            <a:lvl1pPr defTabSz="582613">
              <a:defRPr sz="2400">
                <a:solidFill>
                  <a:schemeClr val="bg1"/>
                </a:solidFill>
                <a:latin typeface="Arial" charset="0"/>
              </a:defRPr>
            </a:lvl1pPr>
            <a:lvl2pPr marL="1123950" indent="-457200" defTabSz="582613">
              <a:defRPr sz="2400">
                <a:solidFill>
                  <a:schemeClr val="bg1"/>
                </a:solidFill>
                <a:latin typeface="Arial" charset="0"/>
              </a:defRPr>
            </a:lvl2pPr>
            <a:lvl3pPr marL="1771650" indent="-457200" defTabSz="582613">
              <a:defRPr sz="2400">
                <a:solidFill>
                  <a:schemeClr val="bg1"/>
                </a:solidFill>
                <a:latin typeface="Arial" charset="0"/>
              </a:defRPr>
            </a:lvl3pPr>
            <a:lvl4pPr marL="2419350" indent="-457200" defTabSz="582613">
              <a:defRPr sz="2400">
                <a:solidFill>
                  <a:schemeClr val="bg1"/>
                </a:solidFill>
                <a:latin typeface="Arial" charset="0"/>
              </a:defRPr>
            </a:lvl4pPr>
            <a:lvl5pPr marL="3067050" indent="-457200" defTabSz="582613">
              <a:defRPr sz="2400">
                <a:solidFill>
                  <a:schemeClr val="bg1"/>
                </a:solidFill>
                <a:latin typeface="Arial" charset="0"/>
              </a:defRPr>
            </a:lvl5pPr>
            <a:lvl6pPr marL="3524250" indent="-457200" defTabSz="582613" eaLnBrk="0" fontAlgn="base" hangingPunct="0">
              <a:spcBef>
                <a:spcPct val="0"/>
              </a:spcBef>
              <a:spcAft>
                <a:spcPct val="0"/>
              </a:spcAft>
              <a:defRPr sz="2400">
                <a:solidFill>
                  <a:schemeClr val="bg1"/>
                </a:solidFill>
                <a:latin typeface="Arial" charset="0"/>
              </a:defRPr>
            </a:lvl6pPr>
            <a:lvl7pPr marL="3981450" indent="-457200" defTabSz="582613" eaLnBrk="0" fontAlgn="base" hangingPunct="0">
              <a:spcBef>
                <a:spcPct val="0"/>
              </a:spcBef>
              <a:spcAft>
                <a:spcPct val="0"/>
              </a:spcAft>
              <a:defRPr sz="2400">
                <a:solidFill>
                  <a:schemeClr val="bg1"/>
                </a:solidFill>
                <a:latin typeface="Arial" charset="0"/>
              </a:defRPr>
            </a:lvl7pPr>
            <a:lvl8pPr marL="4438650" indent="-457200" defTabSz="582613" eaLnBrk="0" fontAlgn="base" hangingPunct="0">
              <a:spcBef>
                <a:spcPct val="0"/>
              </a:spcBef>
              <a:spcAft>
                <a:spcPct val="0"/>
              </a:spcAft>
              <a:defRPr sz="2400">
                <a:solidFill>
                  <a:schemeClr val="bg1"/>
                </a:solidFill>
                <a:latin typeface="Arial" charset="0"/>
              </a:defRPr>
            </a:lvl8pPr>
            <a:lvl9pPr marL="4895850" indent="-457200" defTabSz="582613" eaLnBrk="0" fontAlgn="base" hangingPunct="0">
              <a:spcBef>
                <a:spcPct val="0"/>
              </a:spcBef>
              <a:spcAft>
                <a:spcPct val="0"/>
              </a:spcAft>
              <a:defRPr sz="2400">
                <a:solidFill>
                  <a:schemeClr val="bg1"/>
                </a:solidFill>
                <a:latin typeface="Arial" charset="0"/>
              </a:defRPr>
            </a:lvl9pPr>
          </a:lstStyle>
          <a:p>
            <a:pPr algn="ctr">
              <a:defRPr/>
            </a:pPr>
            <a:endParaRPr lang="pt-BR" altLang="pt-BR" sz="2000" dirty="0" smtClean="0">
              <a:solidFill>
                <a:schemeClr val="tx1"/>
              </a:solidFill>
              <a:latin typeface="Arial Unicode MS" pitchFamily="34" charset="-128"/>
              <a:cs typeface="Times New Roman" pitchFamily="18" charset="0"/>
            </a:endParaRPr>
          </a:p>
          <a:p>
            <a:pPr algn="just">
              <a:defRPr/>
            </a:pPr>
            <a:r>
              <a:rPr lang="pt-BR" altLang="pt-BR" dirty="0" smtClean="0">
                <a:solidFill>
                  <a:schemeClr val="tx1"/>
                </a:solidFill>
                <a:latin typeface="Arial Unicode MS" pitchFamily="34" charset="-128"/>
                <a:ea typeface="Arial Unicode MS" pitchFamily="34" charset="-128"/>
                <a:cs typeface="Arial Unicode MS" pitchFamily="34" charset="-128"/>
              </a:rPr>
              <a:t>	O ser humano era considerado composto de quatro elementos: terra, água, fogo e ar e esses elementos conferiam qualidades de seco, úmido, quente e frio. Os elementos combinados</a:t>
            </a:r>
            <a:r>
              <a:rPr lang="pt-BR" altLang="pt-BR" b="1" dirty="0" smtClean="0">
                <a:solidFill>
                  <a:schemeClr val="tx1"/>
                </a:solidFill>
                <a:latin typeface="Arial Unicode MS" pitchFamily="34" charset="-128"/>
                <a:ea typeface="Arial Unicode MS" pitchFamily="34" charset="-128"/>
                <a:cs typeface="Arial Unicode MS" pitchFamily="34" charset="-128"/>
              </a:rPr>
              <a:t> </a:t>
            </a:r>
            <a:r>
              <a:rPr lang="pt-BR" altLang="pt-BR" dirty="0" smtClean="0">
                <a:solidFill>
                  <a:schemeClr val="tx1"/>
                </a:solidFill>
                <a:latin typeface="Arial Unicode MS" pitchFamily="34" charset="-128"/>
                <a:ea typeface="Arial Unicode MS" pitchFamily="34" charset="-128"/>
                <a:cs typeface="Arial Unicode MS" pitchFamily="34" charset="-128"/>
              </a:rPr>
              <a:t>com as</a:t>
            </a:r>
            <a:r>
              <a:rPr lang="pt-BR" altLang="pt-BR" b="1" dirty="0" smtClean="0">
                <a:solidFill>
                  <a:schemeClr val="tx1"/>
                </a:solidFill>
                <a:latin typeface="Arial Unicode MS" pitchFamily="34" charset="-128"/>
                <a:ea typeface="Arial Unicode MS" pitchFamily="34" charset="-128"/>
                <a:cs typeface="Arial Unicode MS" pitchFamily="34" charset="-128"/>
              </a:rPr>
              <a:t> </a:t>
            </a:r>
            <a:r>
              <a:rPr lang="pt-BR" altLang="pt-BR" dirty="0" smtClean="0">
                <a:solidFill>
                  <a:schemeClr val="tx1"/>
                </a:solidFill>
                <a:latin typeface="Arial Unicode MS" pitchFamily="34" charset="-128"/>
                <a:ea typeface="Arial Unicode MS" pitchFamily="34" charset="-128"/>
                <a:cs typeface="Arial Unicode MS" pitchFamily="34" charset="-128"/>
              </a:rPr>
              <a:t>qualidades formavam os quatro humores do corpo. A saúde era considerada a harmonia entre esses humores.	</a:t>
            </a:r>
          </a:p>
          <a:p>
            <a:pPr algn="just">
              <a:defRPr/>
            </a:pPr>
            <a:r>
              <a:rPr lang="pt-BR" altLang="pt-BR" dirty="0" smtClean="0">
                <a:solidFill>
                  <a:schemeClr val="tx1"/>
                </a:solidFill>
                <a:latin typeface="Arial Unicode MS" pitchFamily="34" charset="-128"/>
                <a:ea typeface="Arial Unicode MS" pitchFamily="34" charset="-128"/>
                <a:cs typeface="Arial Unicode MS" pitchFamily="34" charset="-128"/>
              </a:rPr>
              <a:t>O sangue era o quente e úmido;</a:t>
            </a:r>
          </a:p>
          <a:p>
            <a:pPr algn="just">
              <a:defRPr/>
            </a:pPr>
            <a:r>
              <a:rPr lang="pt-BR" altLang="pt-BR" dirty="0" smtClean="0">
                <a:solidFill>
                  <a:schemeClr val="tx1"/>
                </a:solidFill>
                <a:latin typeface="Arial Unicode MS" pitchFamily="34" charset="-128"/>
                <a:ea typeface="Arial Unicode MS" pitchFamily="34" charset="-128"/>
                <a:cs typeface="Arial Unicode MS" pitchFamily="34" charset="-128"/>
              </a:rPr>
              <a:t>a bile era quente e seca;</a:t>
            </a:r>
          </a:p>
          <a:p>
            <a:pPr algn="just">
              <a:defRPr/>
            </a:pPr>
            <a:r>
              <a:rPr lang="pt-BR" altLang="pt-BR" dirty="0" smtClean="0">
                <a:solidFill>
                  <a:schemeClr val="tx1"/>
                </a:solidFill>
                <a:latin typeface="Arial Unicode MS" pitchFamily="34" charset="-128"/>
                <a:ea typeface="Arial Unicode MS" pitchFamily="34" charset="-128"/>
                <a:cs typeface="Arial Unicode MS" pitchFamily="34" charset="-128"/>
              </a:rPr>
              <a:t>o fleuma era frio e úmido;</a:t>
            </a:r>
          </a:p>
          <a:p>
            <a:pPr algn="just">
              <a:defRPr/>
            </a:pPr>
            <a:r>
              <a:rPr lang="pt-BR" altLang="pt-BR" dirty="0" smtClean="0">
                <a:solidFill>
                  <a:schemeClr val="tx1"/>
                </a:solidFill>
                <a:latin typeface="Arial Unicode MS" pitchFamily="34" charset="-128"/>
                <a:ea typeface="Arial Unicode MS" pitchFamily="34" charset="-128"/>
                <a:cs typeface="Arial Unicode MS" pitchFamily="34" charset="-128"/>
              </a:rPr>
              <a:t>a bile preta era fria e seca.</a:t>
            </a:r>
            <a:endParaRPr lang="pt-BR" altLang="pt-BR" b="1" dirty="0" smtClean="0">
              <a:solidFill>
                <a:schemeClr val="tx1"/>
              </a:solidFill>
              <a:latin typeface="Arial Unicode MS" pitchFamily="34" charset="-128"/>
              <a:ea typeface="Arial Unicode MS" pitchFamily="34" charset="-128"/>
              <a:cs typeface="Arial Unicode MS" pitchFamily="34" charset="-128"/>
            </a:endParaRPr>
          </a:p>
          <a:p>
            <a:pPr algn="just">
              <a:lnSpc>
                <a:spcPct val="60000"/>
              </a:lnSpc>
              <a:defRPr/>
            </a:pPr>
            <a:r>
              <a:rPr lang="pt-BR" altLang="pt-BR" dirty="0" smtClean="0">
                <a:solidFill>
                  <a:schemeClr val="tx1"/>
                </a:solidFill>
                <a:latin typeface="Arial Unicode MS" pitchFamily="34" charset="-128"/>
                <a:ea typeface="Arial Unicode MS" pitchFamily="34" charset="-128"/>
                <a:cs typeface="Arial Unicode MS" pitchFamily="34" charset="-128"/>
              </a:rPr>
              <a:t> </a:t>
            </a:r>
            <a:endParaRPr lang="pt-BR" altLang="pt-BR" b="1" dirty="0" smtClean="0">
              <a:solidFill>
                <a:schemeClr val="tx1"/>
              </a:solidFill>
              <a:latin typeface="Arial Unicode MS" pitchFamily="34" charset="-128"/>
              <a:ea typeface="Arial Unicode MS" pitchFamily="34" charset="-128"/>
              <a:cs typeface="Arial Unicode MS" pitchFamily="34" charset="-128"/>
            </a:endParaRPr>
          </a:p>
          <a:p>
            <a:pPr algn="just">
              <a:defRPr/>
            </a:pPr>
            <a:r>
              <a:rPr lang="pt-BR" altLang="pt-BR" dirty="0" smtClean="0">
                <a:solidFill>
                  <a:schemeClr val="tx1"/>
                </a:solidFill>
                <a:latin typeface="Arial Unicode MS" pitchFamily="34" charset="-128"/>
                <a:ea typeface="Arial Unicode MS" pitchFamily="34" charset="-128"/>
                <a:cs typeface="Arial Unicode MS" pitchFamily="34" charset="-128"/>
              </a:rPr>
              <a:t>	Hoje esse equilíbrio é conhecido como sendo a homeostasia.</a:t>
            </a:r>
            <a:endParaRPr lang="pt-BR" altLang="pt-BR" b="1" dirty="0" smtClean="0">
              <a:solidFill>
                <a:schemeClr val="tx1"/>
              </a:solidFill>
              <a:latin typeface="Arial Unicode MS" pitchFamily="34" charset="-128"/>
              <a:ea typeface="Arial Unicode MS" pitchFamily="34" charset="-128"/>
              <a:cs typeface="Arial Unicode MS" pitchFamily="34" charset="-128"/>
            </a:endParaRPr>
          </a:p>
          <a:p>
            <a:pPr algn="just">
              <a:lnSpc>
                <a:spcPct val="60000"/>
              </a:lnSpc>
              <a:defRPr/>
            </a:pPr>
            <a:endParaRPr lang="pt-BR" altLang="pt-BR" b="1" dirty="0" smtClean="0">
              <a:solidFill>
                <a:schemeClr val="tx1"/>
              </a:solidFill>
              <a:latin typeface="Arial Unicode MS" pitchFamily="34" charset="-128"/>
              <a:ea typeface="Arial Unicode MS" pitchFamily="34" charset="-128"/>
              <a:cs typeface="Arial Unicode MS" pitchFamily="34" charset="-128"/>
            </a:endParaRPr>
          </a:p>
          <a:p>
            <a:pPr algn="just">
              <a:defRPr/>
            </a:pPr>
            <a:r>
              <a:rPr lang="pt-BR" altLang="pt-BR" dirty="0" smtClean="0">
                <a:solidFill>
                  <a:schemeClr val="tx1"/>
                </a:solidFill>
                <a:latin typeface="Arial Unicode MS" pitchFamily="34" charset="-128"/>
                <a:ea typeface="Arial Unicode MS" pitchFamily="34" charset="-128"/>
                <a:cs typeface="Arial Unicode MS" pitchFamily="34" charset="-128"/>
              </a:rPr>
              <a:t>	Na medicina está de volta o conceito de </a:t>
            </a:r>
            <a:r>
              <a:rPr lang="pt-BR" altLang="pt-BR" u="sng" dirty="0" smtClean="0">
                <a:solidFill>
                  <a:schemeClr val="tx1"/>
                </a:solidFill>
                <a:latin typeface="Arial Unicode MS" pitchFamily="34" charset="-128"/>
                <a:ea typeface="Arial Unicode MS" pitchFamily="34" charset="-128"/>
                <a:cs typeface="Arial Unicode MS" pitchFamily="34" charset="-128"/>
              </a:rPr>
              <a:t>holograma</a:t>
            </a:r>
            <a:r>
              <a:rPr lang="pt-BR" altLang="pt-BR" dirty="0" smtClean="0">
                <a:solidFill>
                  <a:schemeClr val="tx1"/>
                </a:solidFill>
                <a:latin typeface="Arial Unicode MS" pitchFamily="34" charset="-128"/>
                <a:ea typeface="Arial Unicode MS" pitchFamily="34" charset="-128"/>
                <a:cs typeface="Arial Unicode MS" pitchFamily="34" charset="-128"/>
              </a:rPr>
              <a:t>: </a:t>
            </a:r>
            <a:r>
              <a:rPr lang="pt-BR" altLang="pt-BR" b="1" i="1" dirty="0" smtClean="0">
                <a:solidFill>
                  <a:schemeClr val="tx1"/>
                </a:solidFill>
                <a:latin typeface="Arial Unicode MS" pitchFamily="34" charset="-128"/>
                <a:ea typeface="Arial Unicode MS" pitchFamily="34" charset="-128"/>
                <a:cs typeface="Arial Unicode MS" pitchFamily="34" charset="-128"/>
              </a:rPr>
              <a:t>“O homem como parte do ecossistema, integrante e interdependente do todo.”</a:t>
            </a:r>
          </a:p>
        </p:txBody>
      </p:sp>
    </p:spTree>
    <p:extLst>
      <p:ext uri="{BB962C8B-B14F-4D97-AF65-F5344CB8AC3E}">
        <p14:creationId xmlns:p14="http://schemas.microsoft.com/office/powerpoint/2010/main" val="102714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478"/>
                                        </p:tgtEl>
                                        <p:attrNameLst>
                                          <p:attrName>style.visibility</p:attrName>
                                        </p:attrNameLst>
                                      </p:cBhvr>
                                      <p:to>
                                        <p:strVal val="visible"/>
                                      </p:to>
                                    </p:set>
                                    <p:anim to="" calcmode="lin" valueType="num">
                                      <p:cBhvr>
                                        <p:cTn id="7" dur="1" fill="hold"/>
                                        <p:tgtEl>
                                          <p:spTgt spid="154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7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12" y="-18256"/>
            <a:ext cx="5684168" cy="1143000"/>
          </a:xfrm>
        </p:spPr>
        <p:txBody>
          <a:bodyPr>
            <a:normAutofit/>
          </a:bodyPr>
          <a:lstStyle/>
          <a:p>
            <a:r>
              <a:rPr lang="pt-BR" sz="3600" dirty="0" smtClean="0"/>
              <a:t>Garra do diabo (SUS)</a:t>
            </a:r>
            <a:endParaRPr lang="pt-BR" sz="3600" dirty="0"/>
          </a:p>
        </p:txBody>
      </p:sp>
      <p:sp>
        <p:nvSpPr>
          <p:cNvPr id="3" name="Espaço Reservado para Texto 2"/>
          <p:cNvSpPr>
            <a:spLocks noGrp="1"/>
          </p:cNvSpPr>
          <p:nvPr>
            <p:ph type="body" sz="half" idx="1"/>
          </p:nvPr>
        </p:nvSpPr>
        <p:spPr>
          <a:xfrm>
            <a:off x="395536" y="980728"/>
            <a:ext cx="8136904" cy="4896544"/>
          </a:xfrm>
        </p:spPr>
        <p:txBody>
          <a:bodyPr>
            <a:normAutofit lnSpcReduction="10000"/>
          </a:bodyPr>
          <a:lstStyle/>
          <a:p>
            <a:pPr marL="0" indent="0">
              <a:buNone/>
            </a:pPr>
            <a:r>
              <a:rPr lang="pt-BR" sz="2400" b="1" dirty="0" smtClean="0"/>
              <a:t>Nome Popular:</a:t>
            </a:r>
            <a:r>
              <a:rPr lang="pt-BR" sz="2400" dirty="0" smtClean="0"/>
              <a:t> Garra-do-diabo</a:t>
            </a:r>
          </a:p>
          <a:p>
            <a:pPr marL="0" indent="0">
              <a:buNone/>
            </a:pPr>
            <a:r>
              <a:rPr lang="pt-BR" sz="2400" b="1" dirty="0" smtClean="0"/>
              <a:t>Parte utilizada:  </a:t>
            </a:r>
            <a:r>
              <a:rPr lang="pt-BR" sz="2400" dirty="0" smtClean="0"/>
              <a:t>Raízes secundárias. </a:t>
            </a:r>
          </a:p>
          <a:p>
            <a:pPr marL="0" indent="0">
              <a:buNone/>
            </a:pPr>
            <a:endParaRPr lang="pt-BR" sz="2400" dirty="0" smtClean="0"/>
          </a:p>
          <a:p>
            <a:pPr marL="0" indent="0">
              <a:buNone/>
            </a:pPr>
            <a:r>
              <a:rPr lang="pt-BR" sz="2400" b="1" dirty="0" smtClean="0"/>
              <a:t>INDICAÇÕES:  </a:t>
            </a:r>
            <a:r>
              <a:rPr lang="pt-BR" sz="2400" dirty="0" smtClean="0"/>
              <a:t>Alívio de dores articulares moderadas e lombalgia aguda</a:t>
            </a:r>
          </a:p>
          <a:p>
            <a:pPr marL="0" indent="0">
              <a:buNone/>
            </a:pPr>
            <a:r>
              <a:rPr lang="pt-BR" sz="2400" b="1" dirty="0" smtClean="0"/>
              <a:t>CONTRAINDICAÇÃO:  </a:t>
            </a:r>
            <a:r>
              <a:rPr lang="pt-BR" sz="2400" dirty="0" smtClean="0"/>
              <a:t>A pacientes com cálculos biliares. É contraindicado para menores de 18 anos, lactantes, grávidas e pacientes com histórico de hipersensibilidade e alergia a qualquer um dos componentes do fitoterápico.</a:t>
            </a:r>
          </a:p>
          <a:p>
            <a:pPr marL="0" indent="0">
              <a:buNone/>
            </a:pPr>
            <a:r>
              <a:rPr lang="pt-BR" sz="2400" b="1" dirty="0" smtClean="0"/>
              <a:t>Toxicologia: </a:t>
            </a:r>
            <a:r>
              <a:rPr lang="pt-BR" sz="2400" dirty="0" smtClean="0"/>
              <a:t>Diarreia, náusea, vômito, dor abdominal, cefaleia, tontura e reações alérgicas cutânea. Se ocorrerem as reações adversas mencionadas acima, um médico deverá ser consultado. </a:t>
            </a:r>
            <a:endParaRPr lang="pt-BR" sz="2400" b="1" dirty="0"/>
          </a:p>
        </p:txBody>
      </p:sp>
      <p:pic>
        <p:nvPicPr>
          <p:cNvPr id="51202" name="Picture 2" descr="Resultado de imagem para garra do diab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436" y="204794"/>
            <a:ext cx="3856123" cy="19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4962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heel(1)">
                                      <p:cBhvr>
                                        <p:cTn id="7" dur="20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656" y="548680"/>
            <a:ext cx="3528392" cy="1143000"/>
          </a:xfrm>
        </p:spPr>
        <p:txBody>
          <a:bodyPr/>
          <a:lstStyle/>
          <a:p>
            <a:r>
              <a:rPr lang="pt-BR" dirty="0" smtClean="0"/>
              <a:t>Soja (SUS)</a:t>
            </a:r>
            <a:endParaRPr lang="pt-BR" dirty="0"/>
          </a:p>
        </p:txBody>
      </p:sp>
      <p:sp>
        <p:nvSpPr>
          <p:cNvPr id="3" name="Espaço Reservado para Texto 2"/>
          <p:cNvSpPr>
            <a:spLocks noGrp="1"/>
          </p:cNvSpPr>
          <p:nvPr>
            <p:ph type="body" sz="half" idx="1"/>
          </p:nvPr>
        </p:nvSpPr>
        <p:spPr>
          <a:xfrm>
            <a:off x="685800" y="1844824"/>
            <a:ext cx="7342584" cy="4251176"/>
          </a:xfrm>
        </p:spPr>
        <p:txBody>
          <a:bodyPr>
            <a:noAutofit/>
          </a:bodyPr>
          <a:lstStyle/>
          <a:p>
            <a:pPr marL="0" indent="0">
              <a:buNone/>
            </a:pPr>
            <a:r>
              <a:rPr lang="pt-BR" sz="2400" b="1" dirty="0" smtClean="0"/>
              <a:t>Parte usada: </a:t>
            </a:r>
            <a:r>
              <a:rPr lang="pt-BR" sz="2400" dirty="0" smtClean="0"/>
              <a:t>Grão.</a:t>
            </a:r>
          </a:p>
          <a:p>
            <a:pPr marL="0" indent="0">
              <a:buNone/>
            </a:pPr>
            <a:r>
              <a:rPr lang="pt-BR" sz="2400" b="1" dirty="0" smtClean="0"/>
              <a:t>Indicações: </a:t>
            </a:r>
            <a:r>
              <a:rPr lang="pt-BR" sz="2400" dirty="0" smtClean="0"/>
              <a:t>Atenuar </a:t>
            </a:r>
            <a:r>
              <a:rPr lang="pt-BR" sz="2400" dirty="0"/>
              <a:t>os efeitos da </a:t>
            </a:r>
            <a:r>
              <a:rPr lang="pt-BR" sz="2400" dirty="0" smtClean="0"/>
              <a:t>menopausa, </a:t>
            </a:r>
            <a:r>
              <a:rPr lang="pt-BR" sz="2400" dirty="0"/>
              <a:t>p</a:t>
            </a:r>
            <a:r>
              <a:rPr lang="pt-BR" sz="2400" dirty="0" smtClean="0"/>
              <a:t>rotege </a:t>
            </a:r>
            <a:r>
              <a:rPr lang="pt-BR" sz="2400" dirty="0"/>
              <a:t>a saúde dos </a:t>
            </a:r>
            <a:r>
              <a:rPr lang="pt-BR" sz="2400" dirty="0" smtClean="0"/>
              <a:t>ossos, </a:t>
            </a:r>
            <a:r>
              <a:rPr lang="pt-BR" sz="2400" dirty="0"/>
              <a:t>r</a:t>
            </a:r>
            <a:r>
              <a:rPr lang="pt-BR" sz="2400" dirty="0" smtClean="0"/>
              <a:t>eduz </a:t>
            </a:r>
            <a:r>
              <a:rPr lang="pt-BR" sz="2400" dirty="0"/>
              <a:t>o </a:t>
            </a:r>
            <a:r>
              <a:rPr lang="pt-BR" sz="2400" dirty="0" smtClean="0"/>
              <a:t>colesterol, </a:t>
            </a:r>
            <a:r>
              <a:rPr lang="pt-BR" sz="2400" dirty="0"/>
              <a:t>Melhora o trânsito </a:t>
            </a:r>
            <a:r>
              <a:rPr lang="pt-BR" sz="2400" dirty="0" smtClean="0"/>
              <a:t>intestinal.</a:t>
            </a:r>
          </a:p>
          <a:p>
            <a:pPr marL="0" indent="0">
              <a:buNone/>
            </a:pPr>
            <a:r>
              <a:rPr lang="pt-BR" sz="2400" b="1" dirty="0" smtClean="0"/>
              <a:t>Toxicologia: </a:t>
            </a:r>
            <a:r>
              <a:rPr lang="pt-BR" sz="2400" dirty="0"/>
              <a:t>Pessoas com hipotireoidismo devem conversar com o seu médico antes de consumir a soja</a:t>
            </a:r>
            <a:r>
              <a:rPr lang="pt-BR" sz="2400" dirty="0" smtClean="0"/>
              <a:t>.</a:t>
            </a:r>
          </a:p>
        </p:txBody>
      </p:sp>
      <p:pic>
        <p:nvPicPr>
          <p:cNvPr id="4098" name="Picture 2" descr="Soja ajuda a reduzir os efeitos da menopausa  - Foto: Getty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96366"/>
            <a:ext cx="3403222" cy="218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40898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2000"/>
                                        <p:tgtEl>
                                          <p:spTgt spid="4098"/>
                                        </p:tgtEl>
                                      </p:cBhvr>
                                    </p:animEffect>
                                    <p:anim calcmode="lin" valueType="num">
                                      <p:cBhvr>
                                        <p:cTn id="13" dur="2000" fill="hold"/>
                                        <p:tgtEl>
                                          <p:spTgt spid="4098"/>
                                        </p:tgtEl>
                                        <p:attrNameLst>
                                          <p:attrName>ppt_w</p:attrName>
                                        </p:attrNameLst>
                                      </p:cBhvr>
                                      <p:tavLst>
                                        <p:tav tm="0" fmla="#ppt_w*sin(2.5*pi*$)">
                                          <p:val>
                                            <p:fltVal val="0"/>
                                          </p:val>
                                        </p:tav>
                                        <p:tav tm="100000">
                                          <p:val>
                                            <p:fltVal val="1"/>
                                          </p:val>
                                        </p:tav>
                                      </p:tavLst>
                                    </p:anim>
                                    <p:anim calcmode="lin" valueType="num">
                                      <p:cBhvr>
                                        <p:cTn id="14"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567357"/>
            <a:ext cx="3456384" cy="1143000"/>
          </a:xfrm>
        </p:spPr>
        <p:txBody>
          <a:bodyPr/>
          <a:lstStyle/>
          <a:p>
            <a:r>
              <a:rPr lang="pt-BR" dirty="0"/>
              <a:t>P</a:t>
            </a:r>
            <a:r>
              <a:rPr lang="pt-BR" dirty="0" smtClean="0"/>
              <a:t>oejo</a:t>
            </a:r>
            <a:endParaRPr lang="pt-BR" dirty="0"/>
          </a:p>
        </p:txBody>
      </p:sp>
      <p:sp>
        <p:nvSpPr>
          <p:cNvPr id="3" name="Espaço Reservado para Texto 2"/>
          <p:cNvSpPr>
            <a:spLocks noGrp="1"/>
          </p:cNvSpPr>
          <p:nvPr>
            <p:ph type="body" sz="half" idx="1"/>
          </p:nvPr>
        </p:nvSpPr>
        <p:spPr>
          <a:xfrm>
            <a:off x="323528" y="2420888"/>
            <a:ext cx="7918648" cy="4114800"/>
          </a:xfrm>
        </p:spPr>
        <p:txBody>
          <a:bodyPr>
            <a:normAutofit lnSpcReduction="10000"/>
          </a:bodyPr>
          <a:lstStyle/>
          <a:p>
            <a:pPr marL="0" indent="0">
              <a:buNone/>
            </a:pPr>
            <a:r>
              <a:rPr lang="pt-BR" sz="2400" b="1" dirty="0" smtClean="0"/>
              <a:t>Nome popular: </a:t>
            </a:r>
            <a:r>
              <a:rPr lang="pt-BR" sz="2400" dirty="0" smtClean="0"/>
              <a:t>Poejo, </a:t>
            </a:r>
            <a:r>
              <a:rPr lang="pt-BR" sz="2400" dirty="0" err="1" smtClean="0"/>
              <a:t>hortelãzinho</a:t>
            </a:r>
            <a:endParaRPr lang="pt-BR" sz="2400" dirty="0" smtClean="0"/>
          </a:p>
          <a:p>
            <a:pPr marL="0" indent="0">
              <a:buNone/>
            </a:pPr>
            <a:r>
              <a:rPr lang="pt-BR" sz="2400" b="1" dirty="0" smtClean="0"/>
              <a:t>Parte usada: </a:t>
            </a:r>
            <a:r>
              <a:rPr lang="pt-BR" sz="2400" dirty="0" smtClean="0"/>
              <a:t>folhas, talos e flores.</a:t>
            </a:r>
          </a:p>
          <a:p>
            <a:pPr marL="0" indent="0">
              <a:buNone/>
            </a:pPr>
            <a:r>
              <a:rPr lang="pt-BR" sz="2400" b="1" dirty="0" smtClean="0"/>
              <a:t>Indicação: </a:t>
            </a:r>
            <a:r>
              <a:rPr lang="pt-BR" sz="2400" dirty="0"/>
              <a:t>O poejo serve para combater a gripe e o resfriado, tosse, falta de apetite, má digestão, azia, gases, cólicas intestinais, coriza, catarro, bronquite, asma, vermes intestinais, febre, menstruação </a:t>
            </a:r>
            <a:r>
              <a:rPr lang="pt-BR" sz="2400" dirty="0" smtClean="0"/>
              <a:t>atrasada.</a:t>
            </a:r>
          </a:p>
          <a:p>
            <a:pPr marL="0" indent="0">
              <a:buNone/>
            </a:pPr>
            <a:r>
              <a:rPr lang="pt-BR" sz="2400" dirty="0" smtClean="0"/>
              <a:t>Outros usos: Culinário</a:t>
            </a:r>
          </a:p>
          <a:p>
            <a:pPr marL="0" indent="0">
              <a:buNone/>
            </a:pPr>
            <a:r>
              <a:rPr lang="pt-BR" sz="2400" b="1" dirty="0" smtClean="0"/>
              <a:t>Toxicologia:  </a:t>
            </a:r>
            <a:r>
              <a:rPr lang="pt-BR" sz="2400" dirty="0"/>
              <a:t>Os efeitos colaterais incluem aborto e parada respiratória, quando consumida em excesso</a:t>
            </a:r>
            <a:r>
              <a:rPr lang="pt-BR" sz="2400" dirty="0" smtClean="0"/>
              <a:t>.</a:t>
            </a:r>
          </a:p>
          <a:p>
            <a:pPr marL="0" indent="0">
              <a:buNone/>
            </a:pPr>
            <a:r>
              <a:rPr lang="pt-BR" sz="2400" b="1" dirty="0" smtClean="0"/>
              <a:t>Atenção</a:t>
            </a:r>
            <a:r>
              <a:rPr lang="pt-BR" sz="2400" dirty="0" smtClean="0"/>
              <a:t>: </a:t>
            </a:r>
            <a:r>
              <a:rPr lang="pt-BR" sz="2400" dirty="0"/>
              <a:t>O poejo está contraindicado para crianças menores de 12 anos e </a:t>
            </a:r>
            <a:r>
              <a:rPr lang="pt-BR" sz="2400" dirty="0" smtClean="0"/>
              <a:t>grávidas.</a:t>
            </a:r>
            <a:endParaRPr lang="pt-BR" sz="2400" dirty="0"/>
          </a:p>
        </p:txBody>
      </p:sp>
      <p:pic>
        <p:nvPicPr>
          <p:cNvPr id="17410" name="Picture 2" descr="Resultado de imagem para poejo"/>
          <p:cNvPicPr>
            <a:picLocks noChangeAspect="1" noChangeArrowheads="1"/>
          </p:cNvPicPr>
          <p:nvPr/>
        </p:nvPicPr>
        <p:blipFill rotWithShape="1">
          <a:blip r:embed="rId2">
            <a:extLst>
              <a:ext uri="{28A0092B-C50C-407E-A947-70E740481C1C}">
                <a14:useLocalDpi xmlns:a14="http://schemas.microsoft.com/office/drawing/2010/main" val="0"/>
              </a:ext>
            </a:extLst>
          </a:blip>
          <a:srcRect b="18346"/>
          <a:stretch/>
        </p:blipFill>
        <p:spPr bwMode="auto">
          <a:xfrm>
            <a:off x="5652119" y="260648"/>
            <a:ext cx="2646293" cy="288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8073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randombar(horizont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27783"/>
            <a:ext cx="4892080" cy="1143000"/>
          </a:xfrm>
        </p:spPr>
        <p:txBody>
          <a:bodyPr/>
          <a:lstStyle/>
          <a:p>
            <a:r>
              <a:rPr lang="pt-BR" dirty="0"/>
              <a:t>C</a:t>
            </a:r>
            <a:r>
              <a:rPr lang="pt-BR" dirty="0" smtClean="0"/>
              <a:t>anela</a:t>
            </a:r>
            <a:endParaRPr lang="pt-BR" dirty="0"/>
          </a:p>
        </p:txBody>
      </p:sp>
      <p:sp>
        <p:nvSpPr>
          <p:cNvPr id="3" name="Espaço Reservado para Texto 2"/>
          <p:cNvSpPr>
            <a:spLocks noGrp="1"/>
          </p:cNvSpPr>
          <p:nvPr>
            <p:ph type="body" sz="half" idx="1"/>
          </p:nvPr>
        </p:nvSpPr>
        <p:spPr>
          <a:xfrm>
            <a:off x="323528" y="1556792"/>
            <a:ext cx="8424936" cy="4876800"/>
          </a:xfrm>
        </p:spPr>
        <p:txBody>
          <a:bodyPr>
            <a:noAutofit/>
          </a:bodyPr>
          <a:lstStyle/>
          <a:p>
            <a:pPr marL="0" indent="0">
              <a:buNone/>
            </a:pPr>
            <a:r>
              <a:rPr lang="pt-BR" sz="2400" b="1" dirty="0" smtClean="0"/>
              <a:t>Parte usada: </a:t>
            </a:r>
            <a:r>
              <a:rPr lang="pt-BR" sz="2400" dirty="0" smtClean="0"/>
              <a:t>Casca ou em pó.</a:t>
            </a:r>
          </a:p>
          <a:p>
            <a:pPr marL="0" indent="0">
              <a:buNone/>
            </a:pPr>
            <a:r>
              <a:rPr lang="pt-BR" sz="2400" b="1" dirty="0" smtClean="0"/>
              <a:t>Indicação: </a:t>
            </a:r>
            <a:r>
              <a:rPr lang="pt-BR" sz="2400" dirty="0" smtClean="0"/>
              <a:t>ação </a:t>
            </a:r>
            <a:r>
              <a:rPr lang="pt-BR" sz="2400" dirty="0"/>
              <a:t>antibacteriana, antiviral, antifúngica e antioxidante, ela ainda estimula as defesas do corpo, tendo ação antiespasmódica, anestesia e </a:t>
            </a:r>
            <a:r>
              <a:rPr lang="pt-BR" sz="2400" dirty="0" err="1" smtClean="0"/>
              <a:t>probiótica</a:t>
            </a:r>
            <a:r>
              <a:rPr lang="pt-BR" sz="2400" dirty="0" smtClean="0"/>
              <a:t>, melhora </a:t>
            </a:r>
            <a:r>
              <a:rPr lang="pt-BR" sz="2400" dirty="0"/>
              <a:t>a circulação, </a:t>
            </a:r>
            <a:r>
              <a:rPr lang="pt-BR" sz="2400" dirty="0" smtClean="0"/>
              <a:t>reduz o </a:t>
            </a:r>
            <a:r>
              <a:rPr lang="pt-BR" sz="2400" dirty="0"/>
              <a:t>colesterol, </a:t>
            </a:r>
            <a:r>
              <a:rPr lang="pt-BR" sz="2400" dirty="0" smtClean="0"/>
              <a:t>aumenta </a:t>
            </a:r>
            <a:r>
              <a:rPr lang="pt-BR" sz="2400" dirty="0"/>
              <a:t>a resistência ao stress, melhora a ação da insulina, melhora a energia mental, a concentração e a motivação pessoal. Também é boa para secar o catarro, é rica em magnésio e controla a dor e a rigidez muscular</a:t>
            </a:r>
            <a:r>
              <a:rPr lang="pt-BR" sz="2400" dirty="0" smtClean="0"/>
              <a:t>.</a:t>
            </a:r>
          </a:p>
          <a:p>
            <a:pPr marL="0" indent="0">
              <a:buNone/>
            </a:pPr>
            <a:r>
              <a:rPr lang="pt-BR" sz="2400" b="1" dirty="0" smtClean="0"/>
              <a:t>Toxicologia: </a:t>
            </a:r>
            <a:r>
              <a:rPr lang="pt-BR" sz="2400" dirty="0" smtClean="0"/>
              <a:t>Causa alergias </a:t>
            </a:r>
            <a:r>
              <a:rPr lang="pt-BR" sz="2400" dirty="0"/>
              <a:t>e irritação na pele, e não deve ser consumida em caso de úlceras gástricas ou intestinais. A canela também não deve ser consumida durante a gravidez porque favorece a contração uterina que pode levar ao aborto ou parto prematuro.</a:t>
            </a:r>
            <a:endParaRPr lang="pt-BR" sz="2400" b="1" dirty="0" smtClean="0"/>
          </a:p>
          <a:p>
            <a:pPr marL="0" indent="0">
              <a:buNone/>
            </a:pPr>
            <a:endParaRPr lang="pt-BR" sz="2400" dirty="0"/>
          </a:p>
        </p:txBody>
      </p:sp>
      <p:pic>
        <p:nvPicPr>
          <p:cNvPr id="18434" name="Picture 2" descr="Resultado de imagem para cane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60648"/>
            <a:ext cx="2492285" cy="166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63143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heel(1)">
                                      <p:cBhvr>
                                        <p:cTn id="16" dur="2000"/>
                                        <p:tgtEl>
                                          <p:spTgt spid="3">
                                            <p:txEl>
                                              <p:pRg st="0" end="0"/>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8132" y="419061"/>
            <a:ext cx="4032448" cy="1143000"/>
          </a:xfrm>
        </p:spPr>
        <p:txBody>
          <a:bodyPr/>
          <a:lstStyle/>
          <a:p>
            <a:r>
              <a:rPr lang="pt-BR" dirty="0" smtClean="0"/>
              <a:t>Quebra-pedra</a:t>
            </a:r>
            <a:endParaRPr lang="pt-BR" dirty="0"/>
          </a:p>
        </p:txBody>
      </p:sp>
      <p:sp>
        <p:nvSpPr>
          <p:cNvPr id="3" name="Espaço Reservado para Texto 2"/>
          <p:cNvSpPr>
            <a:spLocks noGrp="1"/>
          </p:cNvSpPr>
          <p:nvPr>
            <p:ph type="body" sz="half" idx="1"/>
          </p:nvPr>
        </p:nvSpPr>
        <p:spPr>
          <a:xfrm>
            <a:off x="179512" y="1735088"/>
            <a:ext cx="8712968" cy="5122912"/>
          </a:xfrm>
        </p:spPr>
        <p:txBody>
          <a:bodyPr>
            <a:normAutofit lnSpcReduction="10000"/>
          </a:bodyPr>
          <a:lstStyle/>
          <a:p>
            <a:pPr marL="0" indent="0">
              <a:buNone/>
            </a:pPr>
            <a:r>
              <a:rPr lang="pt-BR" sz="2400" b="1" dirty="0" smtClean="0"/>
              <a:t>Nome popular</a:t>
            </a:r>
            <a:r>
              <a:rPr lang="pt-BR" sz="2400" dirty="0" smtClean="0"/>
              <a:t>: Arranca-pedras</a:t>
            </a:r>
            <a:r>
              <a:rPr lang="pt-BR" sz="2400" dirty="0"/>
              <a:t>, </a:t>
            </a:r>
            <a:endParaRPr lang="pt-BR" sz="2400" dirty="0" smtClean="0"/>
          </a:p>
          <a:p>
            <a:pPr marL="0" indent="0">
              <a:buNone/>
            </a:pPr>
            <a:r>
              <a:rPr lang="pt-BR" sz="2400" dirty="0" smtClean="0"/>
              <a:t>Quebra-panela.</a:t>
            </a:r>
          </a:p>
          <a:p>
            <a:pPr marL="0" indent="0">
              <a:buNone/>
            </a:pPr>
            <a:r>
              <a:rPr lang="pt-BR" sz="2400" b="1" dirty="0" smtClean="0"/>
              <a:t>Parte usada: </a:t>
            </a:r>
          </a:p>
          <a:p>
            <a:pPr marL="0" indent="0">
              <a:buNone/>
            </a:pPr>
            <a:r>
              <a:rPr lang="pt-BR" sz="2400" b="1" dirty="0" smtClean="0"/>
              <a:t>Indicações: </a:t>
            </a:r>
            <a:r>
              <a:rPr lang="pt-BR" sz="2400" dirty="0"/>
              <a:t>Tratar e prevenir pedras nos rins e aliviar os sintomas de </a:t>
            </a:r>
            <a:r>
              <a:rPr lang="pt-BR" sz="2400" dirty="0" smtClean="0"/>
              <a:t>dor, prevenir </a:t>
            </a:r>
            <a:r>
              <a:rPr lang="pt-BR" sz="2400" dirty="0"/>
              <a:t>pedras na </a:t>
            </a:r>
            <a:r>
              <a:rPr lang="pt-BR" sz="2400" dirty="0" smtClean="0"/>
              <a:t>vesícula, aliviar </a:t>
            </a:r>
            <a:r>
              <a:rPr lang="pt-BR" sz="2400" dirty="0"/>
              <a:t>os sintomas da </a:t>
            </a:r>
            <a:r>
              <a:rPr lang="pt-BR" sz="2400" dirty="0" smtClean="0"/>
              <a:t>azia, melhorar </a:t>
            </a:r>
            <a:r>
              <a:rPr lang="pt-BR" sz="2400" dirty="0"/>
              <a:t>a prisão de </a:t>
            </a:r>
            <a:r>
              <a:rPr lang="pt-BR" sz="2400" dirty="0" smtClean="0"/>
              <a:t>ventre,  combater </a:t>
            </a:r>
            <a:r>
              <a:rPr lang="pt-BR" sz="2400" dirty="0"/>
              <a:t>as dores porque tem ação </a:t>
            </a:r>
            <a:r>
              <a:rPr lang="pt-BR" sz="2400" dirty="0" smtClean="0"/>
              <a:t>analgésica, combate </a:t>
            </a:r>
            <a:r>
              <a:rPr lang="pt-BR" sz="2400" dirty="0"/>
              <a:t>espasmos musculares e atua como relaxante </a:t>
            </a:r>
            <a:r>
              <a:rPr lang="pt-BR" sz="2400" dirty="0" smtClean="0"/>
              <a:t>muscular, controlar </a:t>
            </a:r>
            <a:r>
              <a:rPr lang="pt-BR" sz="2400" dirty="0"/>
              <a:t>a diabetes por ajudar a baixar o açúcar</a:t>
            </a:r>
          </a:p>
          <a:p>
            <a:pPr marL="0" indent="0">
              <a:buNone/>
            </a:pPr>
            <a:r>
              <a:rPr lang="pt-BR" sz="2400" b="1" dirty="0" smtClean="0"/>
              <a:t>Toxicologia: </a:t>
            </a:r>
            <a:r>
              <a:rPr lang="pt-BR" sz="2400" dirty="0"/>
              <a:t>O chá de quebra-pedra está contraindicado para crianças menores de 6 anos e para mulheres grávidas ou que amamentam porque ela possui propriedades que atravessam a placenta e chegam até o bebê podendo causar aborto, e também passa pelo leite materno mudando o sabor do leite.</a:t>
            </a:r>
          </a:p>
          <a:p>
            <a:pPr marL="0" indent="0" fontAlgn="t">
              <a:buNone/>
            </a:pPr>
            <a:endParaRPr lang="pt-BR" sz="2800" dirty="0"/>
          </a:p>
          <a:p>
            <a:pPr marL="0" indent="0">
              <a:buNone/>
            </a:pPr>
            <a:endParaRPr lang="pt-BR" sz="2800" dirty="0"/>
          </a:p>
        </p:txBody>
      </p:sp>
      <p:pic>
        <p:nvPicPr>
          <p:cNvPr id="1026" name="Picture 2" descr="BenefÃ­cios do ChÃ¡ de Quebra-Ped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88640"/>
            <a:ext cx="4117045" cy="2746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8742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260648"/>
            <a:ext cx="3528392" cy="1143000"/>
          </a:xfrm>
        </p:spPr>
        <p:txBody>
          <a:bodyPr/>
          <a:lstStyle/>
          <a:p>
            <a:r>
              <a:rPr lang="pt-BR" dirty="0" smtClean="0"/>
              <a:t>Amoreira</a:t>
            </a:r>
            <a:endParaRPr lang="pt-BR" dirty="0"/>
          </a:p>
        </p:txBody>
      </p:sp>
      <p:sp>
        <p:nvSpPr>
          <p:cNvPr id="3" name="Espaço Reservado para Texto 2"/>
          <p:cNvSpPr>
            <a:spLocks noGrp="1"/>
          </p:cNvSpPr>
          <p:nvPr>
            <p:ph type="body" sz="half" idx="1"/>
          </p:nvPr>
        </p:nvSpPr>
        <p:spPr>
          <a:xfrm>
            <a:off x="467544" y="1196752"/>
            <a:ext cx="8496944" cy="5400600"/>
          </a:xfrm>
        </p:spPr>
        <p:txBody>
          <a:bodyPr>
            <a:noAutofit/>
          </a:bodyPr>
          <a:lstStyle/>
          <a:p>
            <a:pPr marL="0" indent="0">
              <a:buNone/>
            </a:pPr>
            <a:r>
              <a:rPr lang="pt-BR" sz="2400" dirty="0" smtClean="0"/>
              <a:t>Nome popular: Amora</a:t>
            </a:r>
          </a:p>
          <a:p>
            <a:pPr marL="0" indent="0">
              <a:buNone/>
            </a:pPr>
            <a:r>
              <a:rPr lang="pt-BR" sz="2400" dirty="0" smtClean="0"/>
              <a:t>Parte usada: folhas e frutos</a:t>
            </a:r>
          </a:p>
          <a:p>
            <a:pPr marL="0" indent="0">
              <a:buNone/>
            </a:pPr>
            <a:r>
              <a:rPr lang="pt-BR" sz="2400" b="1" dirty="0" smtClean="0"/>
              <a:t>Indicações: </a:t>
            </a:r>
            <a:r>
              <a:rPr lang="pt-BR" sz="2400" dirty="0"/>
              <a:t>A amora-silvestre possui propriedades diurética, antidiarreica, antioxidante, reguladora intestinal, cicatrizante, anti-inflamatória e antimicrobiana. Além disso, é rica em minerais e ferro, substâncias essenciais para a boa circulação sanguínea</a:t>
            </a:r>
            <a:r>
              <a:rPr lang="pt-BR" sz="2400" dirty="0" smtClean="0"/>
              <a:t>. </a:t>
            </a:r>
            <a:r>
              <a:rPr lang="pt-BR" sz="2400" dirty="0"/>
              <a:t>Além disso, a amora é capaz de normalizar a pressão arterial e melhorar as taxas de colesterol, diminuindo o risco de doenças cardíacas, controlar a glicose, prevenir artrose, osteoporose e obesidade e estimular a memória.</a:t>
            </a:r>
            <a:endParaRPr lang="pt-BR" sz="2400" dirty="0" smtClean="0"/>
          </a:p>
          <a:p>
            <a:pPr marL="0" indent="0">
              <a:buNone/>
            </a:pPr>
            <a:r>
              <a:rPr lang="pt-BR" sz="2400" b="1" dirty="0" smtClean="0"/>
              <a:t>Toxicologia: </a:t>
            </a:r>
            <a:r>
              <a:rPr lang="pt-BR" sz="2400" dirty="0"/>
              <a:t>A amora deve ser consumida de forma controlada, uma vez que grandes quantidades podem resultar em diarreia. Além disso, o chá de folhas de amora não deve ser consumido durante a gravidez.</a:t>
            </a:r>
            <a:endParaRPr lang="pt-BR" sz="2400" b="1" dirty="0"/>
          </a:p>
        </p:txBody>
      </p:sp>
      <p:pic>
        <p:nvPicPr>
          <p:cNvPr id="5122" name="Picture 2" descr="Resultado de imagem para am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88640"/>
            <a:ext cx="3024336" cy="180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6910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15280"/>
            <a:ext cx="3744416" cy="1143000"/>
          </a:xfrm>
        </p:spPr>
        <p:txBody>
          <a:bodyPr/>
          <a:lstStyle/>
          <a:p>
            <a:r>
              <a:rPr lang="pt-BR" dirty="0"/>
              <a:t>L</a:t>
            </a:r>
            <a:r>
              <a:rPr lang="pt-BR" dirty="0" smtClean="0"/>
              <a:t>imão</a:t>
            </a:r>
            <a:endParaRPr lang="pt-BR" dirty="0"/>
          </a:p>
        </p:txBody>
      </p:sp>
      <p:sp>
        <p:nvSpPr>
          <p:cNvPr id="3" name="Espaço Reservado para Texto 2"/>
          <p:cNvSpPr>
            <a:spLocks noGrp="1"/>
          </p:cNvSpPr>
          <p:nvPr>
            <p:ph type="body" sz="half" idx="1"/>
          </p:nvPr>
        </p:nvSpPr>
        <p:spPr>
          <a:xfrm>
            <a:off x="467544" y="1124744"/>
            <a:ext cx="8280920" cy="4114800"/>
          </a:xfrm>
        </p:spPr>
        <p:txBody>
          <a:bodyPr>
            <a:noAutofit/>
          </a:bodyPr>
          <a:lstStyle/>
          <a:p>
            <a:pPr marL="0" indent="0">
              <a:buNone/>
            </a:pPr>
            <a:endParaRPr lang="pt-BR" sz="2400" b="1" dirty="0" smtClean="0"/>
          </a:p>
          <a:p>
            <a:pPr marL="0" indent="0">
              <a:buNone/>
            </a:pPr>
            <a:r>
              <a:rPr lang="pt-BR" sz="2400" b="1" dirty="0" smtClean="0"/>
              <a:t>Parte usada:  </a:t>
            </a:r>
            <a:r>
              <a:rPr lang="pt-BR" sz="2400" dirty="0" smtClean="0"/>
              <a:t>fruto </a:t>
            </a:r>
          </a:p>
          <a:p>
            <a:pPr marL="0" indent="0">
              <a:buNone/>
            </a:pPr>
            <a:r>
              <a:rPr lang="pt-BR" sz="2400" b="1" dirty="0" smtClean="0"/>
              <a:t>Indicações: </a:t>
            </a:r>
            <a:r>
              <a:rPr lang="pt-BR" sz="2400" dirty="0"/>
              <a:t>O limão ajuda a melhorar a imunidade, sendo por isso um ótimo aliado para combater gripes e resfriados, </a:t>
            </a:r>
            <a:r>
              <a:rPr lang="pt-BR" sz="2400" dirty="0" smtClean="0"/>
              <a:t>combate,  prisão </a:t>
            </a:r>
            <a:r>
              <a:rPr lang="pt-BR" sz="2400" dirty="0"/>
              <a:t>de </a:t>
            </a:r>
            <a:r>
              <a:rPr lang="pt-BR" sz="2400" dirty="0" smtClean="0"/>
              <a:t>ventre, </a:t>
            </a:r>
            <a:r>
              <a:rPr lang="pt-BR" sz="2400" dirty="0"/>
              <a:t>d</a:t>
            </a:r>
            <a:r>
              <a:rPr lang="pt-BR" sz="2400" dirty="0" smtClean="0"/>
              <a:t>esintoxica </a:t>
            </a:r>
            <a:r>
              <a:rPr lang="pt-BR" sz="2400" dirty="0"/>
              <a:t>o </a:t>
            </a:r>
            <a:r>
              <a:rPr lang="pt-BR" sz="2400" dirty="0" smtClean="0"/>
              <a:t>organismo, </a:t>
            </a:r>
            <a:r>
              <a:rPr lang="pt-BR" sz="2400" dirty="0"/>
              <a:t>Protege os órgãos de doenças </a:t>
            </a:r>
            <a:r>
              <a:rPr lang="pt-BR" sz="2400" dirty="0" smtClean="0"/>
              <a:t>degenerativas, </a:t>
            </a:r>
            <a:r>
              <a:rPr lang="pt-BR" sz="2400" dirty="0"/>
              <a:t>a</a:t>
            </a:r>
            <a:r>
              <a:rPr lang="pt-BR" sz="2400" dirty="0" smtClean="0"/>
              <a:t>celera </a:t>
            </a:r>
            <a:r>
              <a:rPr lang="pt-BR" sz="2400" dirty="0"/>
              <a:t>o processo de </a:t>
            </a:r>
            <a:r>
              <a:rPr lang="pt-BR" sz="2400" dirty="0" smtClean="0"/>
              <a:t>cicatrização, a vitamina C auxilia na absorção do ferro no organismo.</a:t>
            </a:r>
          </a:p>
        </p:txBody>
      </p:sp>
      <p:pic>
        <p:nvPicPr>
          <p:cNvPr id="2050" name="Picture 2" descr="ConheÃ§a todos os BenefÃ­cios do Lim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933056"/>
            <a:ext cx="3770312" cy="251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61681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49996" y="-24730"/>
            <a:ext cx="3672408" cy="1143000"/>
          </a:xfrm>
        </p:spPr>
        <p:txBody>
          <a:bodyPr>
            <a:normAutofit/>
          </a:bodyPr>
          <a:lstStyle/>
          <a:p>
            <a:r>
              <a:rPr lang="pt-BR" sz="4000" dirty="0"/>
              <a:t>T</a:t>
            </a:r>
            <a:r>
              <a:rPr lang="pt-BR" sz="4000" dirty="0" smtClean="0"/>
              <a:t>aioba</a:t>
            </a:r>
            <a:endParaRPr lang="pt-BR" sz="4000" dirty="0"/>
          </a:p>
        </p:txBody>
      </p:sp>
      <p:sp>
        <p:nvSpPr>
          <p:cNvPr id="3" name="Espaço Reservado para Texto 2"/>
          <p:cNvSpPr>
            <a:spLocks noGrp="1"/>
          </p:cNvSpPr>
          <p:nvPr>
            <p:ph type="body" sz="half" idx="1"/>
          </p:nvPr>
        </p:nvSpPr>
        <p:spPr>
          <a:xfrm>
            <a:off x="542900" y="776288"/>
            <a:ext cx="7486600" cy="4114800"/>
          </a:xfrm>
        </p:spPr>
        <p:txBody>
          <a:bodyPr>
            <a:normAutofit/>
          </a:bodyPr>
          <a:lstStyle/>
          <a:p>
            <a:pPr marL="0" indent="0">
              <a:buNone/>
            </a:pPr>
            <a:r>
              <a:rPr lang="pt-BR" sz="2800" b="1" dirty="0" smtClean="0"/>
              <a:t>Nome popular</a:t>
            </a:r>
            <a:r>
              <a:rPr lang="pt-BR" sz="2800" dirty="0" smtClean="0"/>
              <a:t>: Taioba, Orelha de elefante.</a:t>
            </a:r>
          </a:p>
          <a:p>
            <a:pPr marL="0" indent="0">
              <a:buNone/>
            </a:pPr>
            <a:r>
              <a:rPr lang="pt-BR" sz="2800" b="1" dirty="0" smtClean="0"/>
              <a:t>Parte usada: </a:t>
            </a:r>
            <a:r>
              <a:rPr lang="pt-BR" sz="2800" dirty="0" smtClean="0"/>
              <a:t>Folhas</a:t>
            </a:r>
          </a:p>
          <a:p>
            <a:pPr marL="0" indent="0">
              <a:buNone/>
            </a:pPr>
            <a:r>
              <a:rPr lang="pt-BR" sz="2800" b="1" dirty="0" smtClean="0"/>
              <a:t>Indicações: </a:t>
            </a:r>
            <a:r>
              <a:rPr lang="pt-BR" sz="2800" dirty="0"/>
              <a:t>m</a:t>
            </a:r>
            <a:r>
              <a:rPr lang="pt-BR" sz="2800" dirty="0" smtClean="0"/>
              <a:t>elhorar </a:t>
            </a:r>
            <a:r>
              <a:rPr lang="pt-BR" sz="2800" dirty="0"/>
              <a:t>o trânsito </a:t>
            </a:r>
            <a:r>
              <a:rPr lang="pt-BR" sz="2800" dirty="0" smtClean="0"/>
              <a:t>intestinal, </a:t>
            </a:r>
            <a:r>
              <a:rPr lang="pt-BR" sz="2800" dirty="0"/>
              <a:t>m</a:t>
            </a:r>
            <a:r>
              <a:rPr lang="pt-BR" sz="2800" dirty="0" smtClean="0"/>
              <a:t>elhorar </a:t>
            </a:r>
            <a:r>
              <a:rPr lang="pt-BR" sz="2800" dirty="0"/>
              <a:t>a </a:t>
            </a:r>
            <a:r>
              <a:rPr lang="pt-BR" sz="2800" dirty="0" smtClean="0"/>
              <a:t>visão, </a:t>
            </a:r>
            <a:r>
              <a:rPr lang="pt-BR" sz="2800" dirty="0"/>
              <a:t>a</a:t>
            </a:r>
            <a:r>
              <a:rPr lang="pt-BR" sz="2800" dirty="0" smtClean="0"/>
              <a:t>tuar </a:t>
            </a:r>
            <a:r>
              <a:rPr lang="pt-BR" sz="2800" dirty="0"/>
              <a:t>como </a:t>
            </a:r>
            <a:r>
              <a:rPr lang="pt-BR" sz="2800" dirty="0" smtClean="0"/>
              <a:t>antioxidante, </a:t>
            </a:r>
            <a:r>
              <a:rPr lang="pt-BR" sz="2800" dirty="0"/>
              <a:t>p</a:t>
            </a:r>
            <a:r>
              <a:rPr lang="pt-BR" sz="2800" dirty="0" smtClean="0"/>
              <a:t>revenir </a:t>
            </a:r>
            <a:r>
              <a:rPr lang="pt-BR" sz="2800" dirty="0"/>
              <a:t>a </a:t>
            </a:r>
            <a:r>
              <a:rPr lang="pt-BR" sz="2800" dirty="0" smtClean="0"/>
              <a:t>anemia, </a:t>
            </a:r>
            <a:r>
              <a:rPr lang="pt-BR" sz="2800" dirty="0"/>
              <a:t>Prevenir </a:t>
            </a:r>
            <a:r>
              <a:rPr lang="pt-BR" sz="2800" dirty="0" smtClean="0"/>
              <a:t>osteoporose</a:t>
            </a:r>
          </a:p>
          <a:p>
            <a:pPr marL="0" indent="0">
              <a:buNone/>
            </a:pPr>
            <a:r>
              <a:rPr lang="pt-BR" sz="2800" b="1" dirty="0" smtClean="0"/>
              <a:t>Outro uso: </a:t>
            </a:r>
            <a:r>
              <a:rPr lang="pt-BR" sz="2800" dirty="0" smtClean="0"/>
              <a:t>Culinário.</a:t>
            </a:r>
          </a:p>
          <a:p>
            <a:pPr marL="0" indent="0">
              <a:buNone/>
            </a:pPr>
            <a:endParaRPr lang="pt-BR" sz="2800" dirty="0"/>
          </a:p>
          <a:p>
            <a:pPr marL="0" indent="0">
              <a:buNone/>
            </a:pPr>
            <a:endParaRPr lang="pt-BR" sz="2800" dirty="0"/>
          </a:p>
          <a:p>
            <a:pPr marL="0" indent="0">
              <a:buNone/>
            </a:pPr>
            <a:endParaRPr lang="pt-BR" sz="2800" dirty="0"/>
          </a:p>
          <a:p>
            <a:pPr marL="0" indent="0">
              <a:buNone/>
            </a:pPr>
            <a:endParaRPr lang="pt-BR" dirty="0"/>
          </a:p>
          <a:p>
            <a:pPr marL="0" indent="0">
              <a:buNone/>
            </a:pPr>
            <a:endParaRPr lang="pt-BR" sz="2800" dirty="0"/>
          </a:p>
          <a:p>
            <a:pPr marL="0" indent="0">
              <a:buNone/>
            </a:pPr>
            <a:endParaRPr lang="pt-BR" sz="2800" dirty="0" smtClean="0"/>
          </a:p>
          <a:p>
            <a:pPr marL="0" indent="0">
              <a:buNone/>
            </a:pPr>
            <a:endParaRPr lang="pt-BR" sz="2800" dirty="0"/>
          </a:p>
        </p:txBody>
      </p:sp>
      <p:pic>
        <p:nvPicPr>
          <p:cNvPr id="3074" name="Picture 2" descr="Taioba: um vegetal rico em diversas vitaminas e miner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00" y="3429000"/>
            <a:ext cx="4381500"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39914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0138"/>
            <a:ext cx="7772400" cy="1143000"/>
          </a:xfrm>
        </p:spPr>
        <p:txBody>
          <a:bodyPr/>
          <a:lstStyle/>
          <a:p>
            <a:r>
              <a:rPr lang="pt-BR" dirty="0" smtClean="0"/>
              <a:t>Cúrcuma </a:t>
            </a:r>
            <a:endParaRPr lang="pt-BR" dirty="0"/>
          </a:p>
        </p:txBody>
      </p:sp>
      <p:sp>
        <p:nvSpPr>
          <p:cNvPr id="3" name="Espaço Reservado para Texto 2"/>
          <p:cNvSpPr>
            <a:spLocks noGrp="1"/>
          </p:cNvSpPr>
          <p:nvPr>
            <p:ph type="body" sz="half" idx="1"/>
          </p:nvPr>
        </p:nvSpPr>
        <p:spPr>
          <a:xfrm>
            <a:off x="323528" y="1052736"/>
            <a:ext cx="6264696" cy="5184576"/>
          </a:xfrm>
        </p:spPr>
        <p:txBody>
          <a:bodyPr>
            <a:normAutofit fontScale="85000" lnSpcReduction="10000"/>
          </a:bodyPr>
          <a:lstStyle/>
          <a:p>
            <a:r>
              <a:rPr lang="pt-BR" b="1" dirty="0" smtClean="0">
                <a:latin typeface="Times New Roman" panose="02020603050405020304" pitchFamily="18" charset="0"/>
                <a:cs typeface="Times New Roman" panose="02020603050405020304" pitchFamily="18" charset="0"/>
              </a:rPr>
              <a:t>Nomes populares: </a:t>
            </a:r>
            <a:r>
              <a:rPr lang="pt-BR" dirty="0" smtClean="0">
                <a:latin typeface="Times New Roman" panose="02020603050405020304" pitchFamily="18" charset="0"/>
                <a:cs typeface="Times New Roman" panose="02020603050405020304" pitchFamily="18" charset="0"/>
              </a:rPr>
              <a:t>açafrão, açafrão-da-terra, batatinha amarela, gengibre amarelo, açafrão-da-índia. </a:t>
            </a:r>
          </a:p>
          <a:p>
            <a:r>
              <a:rPr lang="pt-BR" b="1" dirty="0" smtClean="0">
                <a:latin typeface="Times New Roman" panose="02020603050405020304" pitchFamily="18" charset="0"/>
                <a:cs typeface="Times New Roman" panose="02020603050405020304" pitchFamily="18" charset="0"/>
              </a:rPr>
              <a:t>Parte utilizada: </a:t>
            </a:r>
            <a:r>
              <a:rPr lang="pt-BR" dirty="0" smtClean="0">
                <a:latin typeface="Times New Roman" panose="02020603050405020304" pitchFamily="18" charset="0"/>
                <a:cs typeface="Times New Roman" panose="02020603050405020304" pitchFamily="18" charset="0"/>
              </a:rPr>
              <a:t>tubérculos.</a:t>
            </a:r>
          </a:p>
          <a:p>
            <a:pPr marL="0" indent="0">
              <a:buNone/>
            </a:pPr>
            <a:r>
              <a:rPr lang="pt-BR" b="1" dirty="0" smtClean="0">
                <a:latin typeface="Times New Roman" panose="02020603050405020304" pitchFamily="18" charset="0"/>
                <a:cs typeface="Times New Roman" panose="02020603050405020304" pitchFamily="18" charset="0"/>
              </a:rPr>
              <a:t>Indicações</a:t>
            </a:r>
            <a:r>
              <a:rPr lang="pt-BR" dirty="0" smtClean="0">
                <a:latin typeface="Times New Roman" panose="02020603050405020304" pitchFamily="18" charset="0"/>
                <a:cs typeface="Times New Roman" panose="02020603050405020304" pitchFamily="18" charset="0"/>
              </a:rPr>
              <a:t>: Uso interno: Ação digestória, antimicrobiana e anti-inflamatória</a:t>
            </a:r>
          </a:p>
          <a:p>
            <a:pPr marL="0" indent="0">
              <a:buNone/>
            </a:pPr>
            <a:r>
              <a:rPr lang="pt-BR" b="1" dirty="0" smtClean="0">
                <a:latin typeface="Times New Roman" panose="02020603050405020304" pitchFamily="18" charset="0"/>
                <a:cs typeface="Times New Roman" panose="02020603050405020304" pitchFamily="18" charset="0"/>
              </a:rPr>
              <a:t>Outros uso: </a:t>
            </a:r>
            <a:r>
              <a:rPr lang="pt-BR" dirty="0" smtClean="0">
                <a:latin typeface="Times New Roman" panose="02020603050405020304" pitchFamily="18" charset="0"/>
                <a:cs typeface="Times New Roman" panose="02020603050405020304" pitchFamily="18" charset="0"/>
              </a:rPr>
              <a:t>Culinário.</a:t>
            </a:r>
          </a:p>
          <a:p>
            <a:pPr marL="0" indent="0">
              <a:buNone/>
            </a:pPr>
            <a:r>
              <a:rPr lang="pt-BR" b="1" dirty="0" smtClean="0">
                <a:latin typeface="Times New Roman" panose="02020603050405020304" pitchFamily="18" charset="0"/>
                <a:cs typeface="Times New Roman" panose="02020603050405020304" pitchFamily="18" charset="0"/>
              </a:rPr>
              <a:t>Cuidados: </a:t>
            </a:r>
            <a:r>
              <a:rPr lang="pt-BR" dirty="0" smtClean="0">
                <a:latin typeface="Times New Roman" panose="02020603050405020304" pitchFamily="18" charset="0"/>
                <a:cs typeface="Times New Roman" panose="02020603050405020304" pitchFamily="18" charset="0"/>
              </a:rPr>
              <a:t>O uso é contraindicado para pessoas com cálculos biliares, obstrução dos ductos biliares e úlcera gastroduodenal. </a:t>
            </a:r>
          </a:p>
          <a:p>
            <a:pPr marL="0" indent="0">
              <a:buNone/>
            </a:pPr>
            <a:r>
              <a:rPr lang="pt-BR" dirty="0" smtClean="0">
                <a:latin typeface="Times New Roman" panose="02020603050405020304" pitchFamily="18" charset="0"/>
                <a:cs typeface="Times New Roman" panose="02020603050405020304" pitchFamily="18" charset="0"/>
              </a:rPr>
              <a:t>Não utilizar em caso de tratamento com anticoagulantes.</a:t>
            </a:r>
          </a:p>
          <a:p>
            <a:pPr marL="0" indent="0">
              <a:buNone/>
            </a:pPr>
            <a:endParaRPr lang="pt-BR" dirty="0" smtClean="0"/>
          </a:p>
          <a:p>
            <a:pPr marL="0" indent="0">
              <a:buNone/>
            </a:pPr>
            <a:endParaRPr lang="pt-BR" dirty="0"/>
          </a:p>
        </p:txBody>
      </p:sp>
      <p:pic>
        <p:nvPicPr>
          <p:cNvPr id="49154" name="Picture 2" descr="Resultado de imagem para curcuma"/>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8534" b="16751"/>
          <a:stretch/>
        </p:blipFill>
        <p:spPr bwMode="auto">
          <a:xfrm>
            <a:off x="5954689" y="1412776"/>
            <a:ext cx="3168351"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9489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fltVal val="0"/>
                                          </p:val>
                                        </p:tav>
                                        <p:tav tm="100000">
                                          <p:val>
                                            <p:strVal val="#ppt_w"/>
                                          </p:val>
                                        </p:tav>
                                      </p:tavLst>
                                    </p:anim>
                                    <p:anim calcmode="lin" valueType="num">
                                      <p:cBhvr>
                                        <p:cTn id="8" dur="500" fill="hold"/>
                                        <p:tgtEl>
                                          <p:spTgt spid="49154"/>
                                        </p:tgtEl>
                                        <p:attrNameLst>
                                          <p:attrName>ppt_h</p:attrName>
                                        </p:attrNameLst>
                                      </p:cBhvr>
                                      <p:tavLst>
                                        <p:tav tm="0">
                                          <p:val>
                                            <p:fltVal val="0"/>
                                          </p:val>
                                        </p:tav>
                                        <p:tav tm="100000">
                                          <p:val>
                                            <p:strVal val="#ppt_h"/>
                                          </p:val>
                                        </p:tav>
                                      </p:tavLst>
                                    </p:anim>
                                    <p:animEffect transition="in" filter="fade">
                                      <p:cBhvr>
                                        <p:cTn id="9" dur="500"/>
                                        <p:tgtEl>
                                          <p:spTgt spid="4915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39855"/>
            <a:ext cx="5108104" cy="1143000"/>
          </a:xfrm>
        </p:spPr>
        <p:txBody>
          <a:bodyPr/>
          <a:lstStyle/>
          <a:p>
            <a:r>
              <a:rPr lang="pt-BR" dirty="0" smtClean="0"/>
              <a:t>Moringa</a:t>
            </a:r>
            <a:endParaRPr lang="pt-BR" dirty="0"/>
          </a:p>
        </p:txBody>
      </p:sp>
      <p:sp>
        <p:nvSpPr>
          <p:cNvPr id="3" name="Espaço Reservado para Texto 2"/>
          <p:cNvSpPr>
            <a:spLocks noGrp="1"/>
          </p:cNvSpPr>
          <p:nvPr>
            <p:ph type="body" sz="half" idx="1"/>
          </p:nvPr>
        </p:nvSpPr>
        <p:spPr>
          <a:xfrm>
            <a:off x="395536" y="836712"/>
            <a:ext cx="7200800" cy="5832648"/>
          </a:xfrm>
        </p:spPr>
        <p:txBody>
          <a:bodyPr>
            <a:normAutofit fontScale="92500" lnSpcReduction="20000"/>
          </a:bodyPr>
          <a:lstStyle/>
          <a:p>
            <a:pPr marL="0" indent="0">
              <a:buNone/>
            </a:pPr>
            <a:r>
              <a:rPr lang="pt-BR" sz="2400" b="1" dirty="0" smtClean="0"/>
              <a:t>Nome popular:  </a:t>
            </a:r>
            <a:r>
              <a:rPr lang="pt-BR" sz="2400" dirty="0" smtClean="0"/>
              <a:t>árvore </a:t>
            </a:r>
            <a:r>
              <a:rPr lang="pt-BR" sz="2400" dirty="0"/>
              <a:t>da vida ou </a:t>
            </a:r>
            <a:r>
              <a:rPr lang="pt-BR" sz="2400" dirty="0" smtClean="0"/>
              <a:t>acácia</a:t>
            </a:r>
          </a:p>
          <a:p>
            <a:pPr marL="0" indent="0">
              <a:buNone/>
            </a:pPr>
            <a:r>
              <a:rPr lang="pt-BR" sz="2400" dirty="0" smtClean="0"/>
              <a:t> branca.</a:t>
            </a:r>
          </a:p>
          <a:p>
            <a:pPr marL="0" indent="0">
              <a:buNone/>
            </a:pPr>
            <a:r>
              <a:rPr lang="pt-BR" sz="2400" b="1" dirty="0" smtClean="0"/>
              <a:t>Parte usada: </a:t>
            </a:r>
            <a:r>
              <a:rPr lang="pt-BR" sz="2400" dirty="0" smtClean="0"/>
              <a:t>folhas</a:t>
            </a:r>
          </a:p>
          <a:p>
            <a:pPr marL="0" indent="0">
              <a:buNone/>
            </a:pPr>
            <a:endParaRPr lang="pt-BR" sz="2400" dirty="0" smtClean="0"/>
          </a:p>
          <a:p>
            <a:pPr marL="0" indent="0">
              <a:buNone/>
            </a:pPr>
            <a:r>
              <a:rPr lang="pt-BR" sz="2400" b="1" dirty="0" smtClean="0"/>
              <a:t>Indicação: </a:t>
            </a:r>
            <a:r>
              <a:rPr lang="pt-BR" sz="2400" dirty="0" smtClean="0"/>
              <a:t>Doenças </a:t>
            </a:r>
            <a:r>
              <a:rPr lang="pt-BR" sz="2400" dirty="0"/>
              <a:t>respiratórias, diminuir a ansiedade, perder peso e, inclusive, controlar a concentração de glicose no sangue em pessoas </a:t>
            </a:r>
            <a:r>
              <a:rPr lang="pt-BR" sz="2400" dirty="0" smtClean="0"/>
              <a:t>diabéticas, ajuda </a:t>
            </a:r>
            <a:r>
              <a:rPr lang="pt-BR" sz="2400" dirty="0"/>
              <a:t>a diminuir os efeitos da menopausa, </a:t>
            </a:r>
            <a:r>
              <a:rPr lang="pt-BR" sz="2400" dirty="0" smtClean="0"/>
              <a:t>melhorar </a:t>
            </a:r>
            <a:r>
              <a:rPr lang="pt-BR" sz="2400" dirty="0"/>
              <a:t>a </a:t>
            </a:r>
            <a:r>
              <a:rPr lang="pt-BR" sz="2400" dirty="0" smtClean="0"/>
              <a:t>visão, proteger </a:t>
            </a:r>
            <a:r>
              <a:rPr lang="pt-BR" sz="2400" dirty="0"/>
              <a:t>e hidratar a </a:t>
            </a:r>
            <a:r>
              <a:rPr lang="pt-BR" sz="2400" dirty="0" smtClean="0"/>
              <a:t>pele, entre outros. </a:t>
            </a:r>
          </a:p>
          <a:p>
            <a:pPr marL="0" indent="0">
              <a:buNone/>
            </a:pPr>
            <a:r>
              <a:rPr lang="pt-BR" sz="2400" b="1" dirty="0" err="1" smtClean="0"/>
              <a:t>Toxocologia</a:t>
            </a:r>
            <a:r>
              <a:rPr lang="pt-BR" sz="2400" b="1" dirty="0" smtClean="0"/>
              <a:t>:  </a:t>
            </a:r>
            <a:r>
              <a:rPr lang="pt-BR" sz="2400" dirty="0"/>
              <a:t>A ingestão de moringa não é recomendada para mulheres grávidas e </a:t>
            </a:r>
            <a:r>
              <a:rPr lang="pt-BR" sz="2400" dirty="0" smtClean="0"/>
              <a:t>lactantes</a:t>
            </a:r>
            <a:r>
              <a:rPr lang="pt-BR" sz="2400" dirty="0"/>
              <a:t>, pois essa planta medicinal pode interferir tanto na gestação como na produção de leite materno</a:t>
            </a:r>
            <a:r>
              <a:rPr lang="pt-BR" sz="2400" dirty="0" smtClean="0"/>
              <a:t>.</a:t>
            </a:r>
          </a:p>
          <a:p>
            <a:pPr marL="0" indent="0">
              <a:buNone/>
            </a:pPr>
            <a:r>
              <a:rPr lang="pt-BR" sz="2400" dirty="0"/>
              <a:t>O consumo da moringa pode resultar em alguns efeitos colaterais, como por exemplo náuseas, vômitos e diarreia. É recomendado evitar o consumo da raiz e de seus extratos, pois contêm substâncias tóxicas que podem causar paralisia e, inclusive, pode levar a pessoa à óbito.</a:t>
            </a:r>
            <a:endParaRPr lang="pt-BR" sz="2400" dirty="0" smtClean="0"/>
          </a:p>
          <a:p>
            <a:pPr marL="0" indent="0">
              <a:buNone/>
            </a:pPr>
            <a:endParaRPr lang="pt-BR" sz="2400" dirty="0"/>
          </a:p>
          <a:p>
            <a:pPr marL="0" indent="0">
              <a:buNone/>
            </a:pPr>
            <a:endParaRPr lang="pt-BR" sz="2400" dirty="0"/>
          </a:p>
          <a:p>
            <a:pPr marL="0" indent="0">
              <a:buNone/>
            </a:pPr>
            <a:endParaRPr lang="pt-BR" sz="2400" dirty="0"/>
          </a:p>
        </p:txBody>
      </p:sp>
      <p:pic>
        <p:nvPicPr>
          <p:cNvPr id="48130" name="Picture 2" descr="Resultado de imagem para moring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134" b="16881"/>
          <a:stretch/>
        </p:blipFill>
        <p:spPr bwMode="auto">
          <a:xfrm>
            <a:off x="5580112" y="202010"/>
            <a:ext cx="2880320" cy="190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32426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anim calcmode="lin" valueType="num">
                                      <p:cBhvr>
                                        <p:cTn id="8" dur="2000" fill="hold"/>
                                        <p:tgtEl>
                                          <p:spTgt spid="48130"/>
                                        </p:tgtEl>
                                        <p:attrNameLst>
                                          <p:attrName>ppt_w</p:attrName>
                                        </p:attrNameLst>
                                      </p:cBhvr>
                                      <p:tavLst>
                                        <p:tav tm="0" fmla="#ppt_w*sin(2.5*pi*$)">
                                          <p:val>
                                            <p:fltVal val="0"/>
                                          </p:val>
                                        </p:tav>
                                        <p:tav tm="100000">
                                          <p:val>
                                            <p:fltVal val="1"/>
                                          </p:val>
                                        </p:tav>
                                      </p:tavLst>
                                    </p:anim>
                                    <p:anim calcmode="lin" valueType="num">
                                      <p:cBhvr>
                                        <p:cTn id="9" dur="2000" fill="hold"/>
                                        <p:tgtEl>
                                          <p:spTgt spid="4813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8"/>
          <p:cNvSpPr txBox="1">
            <a:spLocks noChangeArrowheads="1"/>
          </p:cNvSpPr>
          <p:nvPr/>
        </p:nvSpPr>
        <p:spPr bwMode="auto">
          <a:xfrm>
            <a:off x="35195" y="56648"/>
            <a:ext cx="8929293" cy="6550273"/>
          </a:xfrm>
          <a:prstGeom prst="rect">
            <a:avLst/>
          </a:prstGeom>
          <a:noFill/>
          <a:ln w="9525">
            <a:noFill/>
            <a:miter lim="800000"/>
            <a:headEnd/>
            <a:tailEnd/>
          </a:ln>
          <a:effectLst/>
        </p:spPr>
        <p:txBody>
          <a:bodyPr wrap="square" lIns="58183" tIns="29092" rIns="58183" bIns="29092">
            <a:spAutoFit/>
          </a:bodyPr>
          <a:lstStyle>
            <a:lvl1pPr defTabSz="582613">
              <a:defRPr sz="2400">
                <a:solidFill>
                  <a:schemeClr val="bg1"/>
                </a:solidFill>
                <a:latin typeface="Arial" charset="0"/>
              </a:defRPr>
            </a:lvl1pPr>
            <a:lvl2pPr marL="1123950" indent="-457200" defTabSz="582613">
              <a:defRPr sz="2400">
                <a:solidFill>
                  <a:schemeClr val="bg1"/>
                </a:solidFill>
                <a:latin typeface="Arial" charset="0"/>
              </a:defRPr>
            </a:lvl2pPr>
            <a:lvl3pPr marL="1771650" indent="-457200" defTabSz="582613">
              <a:defRPr sz="2400">
                <a:solidFill>
                  <a:schemeClr val="bg1"/>
                </a:solidFill>
                <a:latin typeface="Arial" charset="0"/>
              </a:defRPr>
            </a:lvl3pPr>
            <a:lvl4pPr marL="2419350" indent="-457200" defTabSz="582613">
              <a:defRPr sz="2400">
                <a:solidFill>
                  <a:schemeClr val="bg1"/>
                </a:solidFill>
                <a:latin typeface="Arial" charset="0"/>
              </a:defRPr>
            </a:lvl4pPr>
            <a:lvl5pPr marL="3067050" indent="-457200" defTabSz="582613">
              <a:defRPr sz="2400">
                <a:solidFill>
                  <a:schemeClr val="bg1"/>
                </a:solidFill>
                <a:latin typeface="Arial" charset="0"/>
              </a:defRPr>
            </a:lvl5pPr>
            <a:lvl6pPr marL="3524250" indent="-457200" defTabSz="582613" eaLnBrk="0" fontAlgn="base" hangingPunct="0">
              <a:spcBef>
                <a:spcPct val="0"/>
              </a:spcBef>
              <a:spcAft>
                <a:spcPct val="0"/>
              </a:spcAft>
              <a:defRPr sz="2400">
                <a:solidFill>
                  <a:schemeClr val="bg1"/>
                </a:solidFill>
                <a:latin typeface="Arial" charset="0"/>
              </a:defRPr>
            </a:lvl6pPr>
            <a:lvl7pPr marL="3981450" indent="-457200" defTabSz="582613" eaLnBrk="0" fontAlgn="base" hangingPunct="0">
              <a:spcBef>
                <a:spcPct val="0"/>
              </a:spcBef>
              <a:spcAft>
                <a:spcPct val="0"/>
              </a:spcAft>
              <a:defRPr sz="2400">
                <a:solidFill>
                  <a:schemeClr val="bg1"/>
                </a:solidFill>
                <a:latin typeface="Arial" charset="0"/>
              </a:defRPr>
            </a:lvl7pPr>
            <a:lvl8pPr marL="4438650" indent="-457200" defTabSz="582613" eaLnBrk="0" fontAlgn="base" hangingPunct="0">
              <a:spcBef>
                <a:spcPct val="0"/>
              </a:spcBef>
              <a:spcAft>
                <a:spcPct val="0"/>
              </a:spcAft>
              <a:defRPr sz="2400">
                <a:solidFill>
                  <a:schemeClr val="bg1"/>
                </a:solidFill>
                <a:latin typeface="Arial" charset="0"/>
              </a:defRPr>
            </a:lvl8pPr>
            <a:lvl9pPr marL="4895850" indent="-457200" defTabSz="582613" eaLnBrk="0" fontAlgn="base" hangingPunct="0">
              <a:spcBef>
                <a:spcPct val="0"/>
              </a:spcBef>
              <a:spcAft>
                <a:spcPct val="0"/>
              </a:spcAft>
              <a:defRPr sz="2400">
                <a:solidFill>
                  <a:schemeClr val="bg1"/>
                </a:solidFill>
                <a:latin typeface="Arial" charset="0"/>
              </a:defRPr>
            </a:lvl9pPr>
          </a:lstStyle>
          <a:p>
            <a:pPr algn="ctr">
              <a:spcBef>
                <a:spcPts val="500"/>
              </a:spcBef>
              <a:spcAft>
                <a:spcPts val="500"/>
              </a:spcAft>
              <a:defRPr/>
            </a:pPr>
            <a:r>
              <a:rPr lang="pt-BR" altLang="pt-BR" sz="3200" b="1" i="1" dirty="0" smtClean="0">
                <a:solidFill>
                  <a:schemeClr val="tx1"/>
                </a:solidFill>
                <a:latin typeface="Arial" panose="020B0604020202020204" pitchFamily="34" charset="0"/>
                <a:cs typeface="Arial" panose="020B0604020202020204" pitchFamily="34" charset="0"/>
              </a:rPr>
              <a:t>HISTÓRIA DAS ERVAS</a:t>
            </a:r>
            <a:endParaRPr lang="pt-BR" altLang="pt-BR" sz="3200" b="1" dirty="0" smtClean="0">
              <a:solidFill>
                <a:schemeClr val="tx1"/>
              </a:solidFill>
              <a:latin typeface="Arial" panose="020B0604020202020204" pitchFamily="34" charset="0"/>
              <a:cs typeface="Arial" panose="020B0604020202020204" pitchFamily="34" charset="0"/>
            </a:endParaRPr>
          </a:p>
          <a:p>
            <a:pPr algn="just">
              <a:defRPr/>
            </a:pPr>
            <a:endParaRPr lang="pt-BR" altLang="pt-BR" sz="2000" b="1" dirty="0" smtClean="0">
              <a:solidFill>
                <a:schemeClr val="tx1"/>
              </a:solidFill>
              <a:latin typeface="Arial" panose="020B0604020202020204" pitchFamily="34" charset="0"/>
              <a:cs typeface="Arial" panose="020B0604020202020204" pitchFamily="34" charset="0"/>
            </a:endParaRPr>
          </a:p>
          <a:p>
            <a:pPr>
              <a:defRPr/>
            </a:pPr>
            <a:r>
              <a:rPr lang="pt-BR" altLang="pt-BR" sz="1800" b="1" dirty="0" smtClean="0">
                <a:solidFill>
                  <a:schemeClr val="tx1"/>
                </a:solidFill>
                <a:latin typeface="Arial" panose="020B0604020202020204" pitchFamily="34" charset="0"/>
                <a:cs typeface="Arial" panose="020B0604020202020204" pitchFamily="34" charset="0"/>
              </a:rPr>
              <a:t>Oriente</a:t>
            </a:r>
          </a:p>
          <a:p>
            <a:pPr algn="just">
              <a:defRPr/>
            </a:pPr>
            <a:r>
              <a:rPr lang="pt-BR" altLang="pt-BR" sz="1800" b="1" dirty="0" smtClean="0">
                <a:solidFill>
                  <a:schemeClr val="tx1"/>
                </a:solidFill>
                <a:latin typeface="Arial" panose="020B0604020202020204" pitchFamily="34" charset="0"/>
                <a:ea typeface="Arial Unicode MS" pitchFamily="34" charset="-128"/>
                <a:cs typeface="Arial" panose="020B0604020202020204" pitchFamily="34" charset="0"/>
              </a:rPr>
              <a:t>China-  </a:t>
            </a:r>
            <a:r>
              <a:rPr lang="pt-BR" altLang="pt-BR" sz="1800" dirty="0" smtClean="0">
                <a:solidFill>
                  <a:schemeClr val="tx1"/>
                </a:solidFill>
                <a:latin typeface="Arial" panose="020B0604020202020204" pitchFamily="34" charset="0"/>
                <a:cs typeface="Arial" panose="020B0604020202020204" pitchFamily="34" charset="0"/>
              </a:rPr>
              <a:t>O país com mais longa e ininterrupta tradição nas ervas.</a:t>
            </a:r>
          </a:p>
          <a:p>
            <a:pPr marL="285750" indent="-285750" algn="just">
              <a:buFont typeface="Wingdings" panose="05000000000000000000" pitchFamily="2" charset="2"/>
              <a:buChar char="ü"/>
              <a:defRPr/>
            </a:pPr>
            <a:r>
              <a:rPr lang="pt-PT" altLang="pt-BR" sz="1800" dirty="0" smtClean="0">
                <a:solidFill>
                  <a:schemeClr val="tx1"/>
                </a:solidFill>
                <a:latin typeface="Arial" panose="020B0604020202020204" pitchFamily="34" charset="0"/>
                <a:cs typeface="Arial" panose="020B0604020202020204" pitchFamily="34" charset="0"/>
              </a:rPr>
              <a:t>  a primeira referência é encontrada na obra chinesa </a:t>
            </a:r>
            <a:r>
              <a:rPr lang="pt-PT" altLang="pt-BR" sz="1800" i="1" dirty="0" smtClean="0">
                <a:solidFill>
                  <a:schemeClr val="tx1"/>
                </a:solidFill>
                <a:latin typeface="Arial" panose="020B0604020202020204" pitchFamily="34" charset="0"/>
                <a:cs typeface="Arial" panose="020B0604020202020204" pitchFamily="34" charset="0"/>
              </a:rPr>
              <a:t>Pen Ts’ao </a:t>
            </a:r>
            <a:r>
              <a:rPr lang="pt-PT" altLang="pt-BR" sz="1800" dirty="0" smtClean="0">
                <a:solidFill>
                  <a:schemeClr val="tx1"/>
                </a:solidFill>
                <a:latin typeface="Arial" panose="020B0604020202020204" pitchFamily="34" charset="0"/>
                <a:cs typeface="Arial" panose="020B0604020202020204" pitchFamily="34" charset="0"/>
              </a:rPr>
              <a:t>(“A Grande Fitoterapia”) de Shen Nung.</a:t>
            </a:r>
          </a:p>
          <a:p>
            <a:pPr algn="just">
              <a:defRPr/>
            </a:pPr>
            <a:endParaRPr lang="pt-BR" altLang="pt-BR" sz="1800" b="1" dirty="0" smtClean="0">
              <a:solidFill>
                <a:schemeClr val="tx1"/>
              </a:solidFill>
              <a:latin typeface="Arial" panose="020B0604020202020204" pitchFamily="34" charset="0"/>
              <a:cs typeface="Arial" panose="020B0604020202020204" pitchFamily="34" charset="0"/>
            </a:endParaRPr>
          </a:p>
          <a:p>
            <a:pPr marL="285750" indent="-285750" algn="just">
              <a:spcAft>
                <a:spcPts val="500"/>
              </a:spcAft>
              <a:buFont typeface="Wingdings" panose="05000000000000000000" pitchFamily="2" charset="2"/>
              <a:buChar char="ü"/>
              <a:defRPr/>
            </a:pPr>
            <a:r>
              <a:rPr lang="pt-BR" altLang="pt-BR" sz="1800" dirty="0" smtClean="0">
                <a:solidFill>
                  <a:schemeClr val="tx1"/>
                </a:solidFill>
                <a:latin typeface="Arial" panose="020B0604020202020204" pitchFamily="34" charset="0"/>
                <a:cs typeface="Arial" panose="020B0604020202020204" pitchFamily="34" charset="0"/>
              </a:rPr>
              <a:t>Quando morreu em 2698 a.C., o imperador </a:t>
            </a:r>
            <a:r>
              <a:rPr lang="pt-BR" altLang="pt-BR" sz="1800" dirty="0" err="1" smtClean="0">
                <a:solidFill>
                  <a:schemeClr val="tx1"/>
                </a:solidFill>
                <a:latin typeface="Arial" panose="020B0604020202020204" pitchFamily="34" charset="0"/>
                <a:cs typeface="Arial" panose="020B0604020202020204" pitchFamily="34" charset="0"/>
              </a:rPr>
              <a:t>Shen</a:t>
            </a:r>
            <a:r>
              <a:rPr lang="pt-BR" altLang="pt-BR" sz="1800" dirty="0" smtClean="0">
                <a:solidFill>
                  <a:schemeClr val="tx1"/>
                </a:solidFill>
                <a:latin typeface="Arial" panose="020B0604020202020204" pitchFamily="34" charset="0"/>
                <a:cs typeface="Arial" panose="020B0604020202020204" pitchFamily="34" charset="0"/>
              </a:rPr>
              <a:t> </a:t>
            </a:r>
            <a:r>
              <a:rPr lang="pt-BR" altLang="pt-BR" sz="1800" dirty="0" err="1" smtClean="0">
                <a:solidFill>
                  <a:schemeClr val="tx1"/>
                </a:solidFill>
                <a:latin typeface="Arial" panose="020B0604020202020204" pitchFamily="34" charset="0"/>
                <a:cs typeface="Arial" panose="020B0604020202020204" pitchFamily="34" charset="0"/>
              </a:rPr>
              <a:t>Nung</a:t>
            </a:r>
            <a:r>
              <a:rPr lang="pt-BR" altLang="pt-BR" sz="1800" dirty="0" smtClean="0">
                <a:solidFill>
                  <a:schemeClr val="tx1"/>
                </a:solidFill>
                <a:latin typeface="Arial" panose="020B0604020202020204" pitchFamily="34" charset="0"/>
                <a:cs typeface="Arial" panose="020B0604020202020204" pitchFamily="34" charset="0"/>
              </a:rPr>
              <a:t> já provara 100 ervas</a:t>
            </a:r>
          </a:p>
          <a:p>
            <a:pPr marL="285750" indent="-285750" algn="just">
              <a:spcAft>
                <a:spcPts val="500"/>
              </a:spcAft>
              <a:buFont typeface="Wingdings" panose="05000000000000000000" pitchFamily="2" charset="2"/>
              <a:buChar char="ü"/>
              <a:defRPr/>
            </a:pPr>
            <a:endParaRPr lang="pt-BR" altLang="pt-BR" sz="1800" b="1" dirty="0">
              <a:solidFill>
                <a:schemeClr val="tx1"/>
              </a:solidFill>
              <a:latin typeface="Arial" panose="020B0604020202020204" pitchFamily="34" charset="0"/>
              <a:cs typeface="Arial" panose="020B0604020202020204" pitchFamily="34" charset="0"/>
            </a:endParaRPr>
          </a:p>
          <a:p>
            <a:pPr>
              <a:spcAft>
                <a:spcPts val="500"/>
              </a:spcAft>
              <a:defRPr/>
            </a:pPr>
            <a:r>
              <a:rPr lang="pt-BR" altLang="pt-BR" sz="1800" b="1" dirty="0" smtClean="0">
                <a:solidFill>
                  <a:schemeClr val="tx1"/>
                </a:solidFill>
                <a:latin typeface="Arial" panose="020B0604020202020204" pitchFamily="34" charset="0"/>
                <a:cs typeface="Arial" panose="020B0604020202020204" pitchFamily="34" charset="0"/>
              </a:rPr>
              <a:t>Oriente Médio</a:t>
            </a:r>
            <a:endParaRPr lang="pt-BR" altLang="pt-BR" sz="1800" dirty="0" smtClean="0">
              <a:solidFill>
                <a:schemeClr val="tx1"/>
              </a:solidFill>
              <a:latin typeface="Arial" panose="020B0604020202020204" pitchFamily="34" charset="0"/>
              <a:ea typeface="Arial Unicode MS" pitchFamily="34" charset="-128"/>
              <a:cs typeface="Arial" panose="020B0604020202020204" pitchFamily="34" charset="0"/>
            </a:endParaRPr>
          </a:p>
          <a:p>
            <a:pPr marL="285750" indent="-285750" algn="just">
              <a:spcAft>
                <a:spcPts val="500"/>
              </a:spcAft>
              <a:buFont typeface="Wingdings" panose="05000000000000000000" pitchFamily="2" charset="2"/>
              <a:buChar char="ü"/>
              <a:defRPr/>
            </a:pPr>
            <a:r>
              <a:rPr lang="pt-BR" altLang="pt-BR" sz="1800" dirty="0" smtClean="0">
                <a:solidFill>
                  <a:schemeClr val="tx1"/>
                </a:solidFill>
                <a:latin typeface="Arial" panose="020B0604020202020204" pitchFamily="34" charset="0"/>
                <a:cs typeface="Arial" panose="020B0604020202020204" pitchFamily="34" charset="0"/>
              </a:rPr>
              <a:t>Placas de barro de 3.000 </a:t>
            </a:r>
            <a:r>
              <a:rPr lang="pt-BR" altLang="pt-BR" sz="1800" dirty="0" err="1" smtClean="0">
                <a:solidFill>
                  <a:schemeClr val="tx1"/>
                </a:solidFill>
                <a:latin typeface="Arial" panose="020B0604020202020204" pitchFamily="34" charset="0"/>
                <a:cs typeface="Arial" panose="020B0604020202020204" pitchFamily="34" charset="0"/>
              </a:rPr>
              <a:t>a.C</a:t>
            </a:r>
            <a:r>
              <a:rPr lang="pt-BR" altLang="pt-BR" sz="1800" dirty="0" smtClean="0">
                <a:solidFill>
                  <a:schemeClr val="tx1"/>
                </a:solidFill>
                <a:latin typeface="Arial" panose="020B0604020202020204" pitchFamily="34" charset="0"/>
                <a:cs typeface="Arial" panose="020B0604020202020204" pitchFamily="34" charset="0"/>
              </a:rPr>
              <a:t> registram importações de ervas para a Babilônia</a:t>
            </a:r>
            <a:r>
              <a:rPr lang="pt-BR" altLang="pt-BR" sz="1800" b="1" dirty="0" smtClean="0">
                <a:solidFill>
                  <a:schemeClr val="tx1"/>
                </a:solidFill>
                <a:latin typeface="Arial" panose="020B0604020202020204" pitchFamily="34" charset="0"/>
                <a:cs typeface="Arial" panose="020B0604020202020204" pitchFamily="34" charset="0"/>
              </a:rPr>
              <a:t>.</a:t>
            </a:r>
          </a:p>
          <a:p>
            <a:pPr algn="just">
              <a:spcAft>
                <a:spcPts val="500"/>
              </a:spcAft>
              <a:defRPr/>
            </a:pPr>
            <a:endParaRPr lang="pt-BR" altLang="pt-BR" sz="1800" b="1" dirty="0" smtClean="0">
              <a:solidFill>
                <a:schemeClr val="tx1"/>
              </a:solidFill>
              <a:latin typeface="Arial" panose="020B0604020202020204" pitchFamily="34" charset="0"/>
              <a:cs typeface="Arial" panose="020B0604020202020204" pitchFamily="34" charset="0"/>
            </a:endParaRPr>
          </a:p>
          <a:p>
            <a:pPr algn="just">
              <a:spcAft>
                <a:spcPts val="500"/>
              </a:spcAft>
              <a:defRPr/>
            </a:pPr>
            <a:r>
              <a:rPr lang="pt-BR" altLang="pt-BR" sz="1800" b="1" dirty="0" smtClean="0">
                <a:solidFill>
                  <a:schemeClr val="tx1"/>
                </a:solidFill>
                <a:latin typeface="Arial" panose="020B0604020202020204" pitchFamily="34" charset="0"/>
                <a:cs typeface="Arial" panose="020B0604020202020204" pitchFamily="34" charset="0"/>
              </a:rPr>
              <a:t>Egito</a:t>
            </a:r>
          </a:p>
          <a:p>
            <a:pPr algn="just">
              <a:spcAft>
                <a:spcPts val="500"/>
              </a:spcAft>
              <a:defRPr/>
            </a:pPr>
            <a:endParaRPr lang="pt-BR" altLang="pt-BR" sz="1800" b="1" dirty="0" smtClean="0">
              <a:solidFill>
                <a:schemeClr val="tx1"/>
              </a:solidFill>
              <a:latin typeface="Arial" panose="020B0604020202020204" pitchFamily="34" charset="0"/>
              <a:cs typeface="Arial" panose="020B0604020202020204" pitchFamily="34" charset="0"/>
            </a:endParaRPr>
          </a:p>
          <a:p>
            <a:pPr marL="285750" indent="-285750" algn="just">
              <a:spcAft>
                <a:spcPts val="500"/>
              </a:spcAft>
              <a:buFont typeface="Wingdings" panose="05000000000000000000" pitchFamily="2" charset="2"/>
              <a:buChar char="ü"/>
              <a:defRPr/>
            </a:pPr>
            <a:r>
              <a:rPr lang="pt-BR" altLang="pt-BR" sz="1800" dirty="0" smtClean="0">
                <a:solidFill>
                  <a:schemeClr val="tx1"/>
                </a:solidFill>
                <a:latin typeface="Arial" panose="020B0604020202020204" pitchFamily="34" charset="0"/>
                <a:cs typeface="Arial" panose="020B0604020202020204" pitchFamily="34" charset="0"/>
              </a:rPr>
              <a:t>O primeiro médico egípcio conhecido foi </a:t>
            </a:r>
            <a:r>
              <a:rPr lang="pt-BR" altLang="pt-BR" sz="1800" dirty="0" err="1" smtClean="0">
                <a:solidFill>
                  <a:schemeClr val="tx1"/>
                </a:solidFill>
                <a:latin typeface="Arial" panose="020B0604020202020204" pitchFamily="34" charset="0"/>
                <a:cs typeface="Arial" panose="020B0604020202020204" pitchFamily="34" charset="0"/>
              </a:rPr>
              <a:t>Imhotep</a:t>
            </a:r>
            <a:r>
              <a:rPr lang="pt-BR" altLang="pt-BR" sz="1800" dirty="0" smtClean="0">
                <a:solidFill>
                  <a:schemeClr val="tx1"/>
                </a:solidFill>
                <a:latin typeface="Arial" panose="020B0604020202020204" pitchFamily="34" charset="0"/>
                <a:cs typeface="Arial" panose="020B0604020202020204" pitchFamily="34" charset="0"/>
              </a:rPr>
              <a:t> (2980 a 2900 a.C.). </a:t>
            </a:r>
          </a:p>
          <a:p>
            <a:pPr algn="just">
              <a:spcAft>
                <a:spcPts val="500"/>
              </a:spcAft>
              <a:defRPr/>
            </a:pPr>
            <a:endParaRPr lang="pt-BR" altLang="pt-BR" sz="1800" b="1" dirty="0">
              <a:solidFill>
                <a:schemeClr val="tx1"/>
              </a:solidFill>
              <a:latin typeface="Arial" panose="020B0604020202020204" pitchFamily="34" charset="0"/>
              <a:cs typeface="Arial" panose="020B0604020202020204" pitchFamily="34" charset="0"/>
            </a:endParaRPr>
          </a:p>
          <a:p>
            <a:pPr algn="just">
              <a:spcAft>
                <a:spcPts val="500"/>
              </a:spcAft>
              <a:defRPr/>
            </a:pPr>
            <a:r>
              <a:rPr lang="pt-BR" altLang="pt-BR" sz="1800" b="1" dirty="0" smtClean="0">
                <a:solidFill>
                  <a:schemeClr val="tx1"/>
                </a:solidFill>
                <a:latin typeface="Arial" panose="020B0604020202020204" pitchFamily="34" charset="0"/>
                <a:cs typeface="Arial" panose="020B0604020202020204" pitchFamily="34" charset="0"/>
              </a:rPr>
              <a:t>Índia </a:t>
            </a:r>
          </a:p>
          <a:p>
            <a:pPr marL="285750" indent="-285750" algn="just">
              <a:spcAft>
                <a:spcPts val="500"/>
              </a:spcAft>
              <a:buFont typeface="Wingdings" panose="05000000000000000000" pitchFamily="2" charset="2"/>
              <a:buChar char="ü"/>
              <a:defRPr/>
            </a:pPr>
            <a:r>
              <a:rPr lang="pt-BR" altLang="pt-BR" sz="1800" dirty="0" smtClean="0">
                <a:solidFill>
                  <a:schemeClr val="tx1"/>
                </a:solidFill>
                <a:latin typeface="Arial" panose="020B0604020202020204" pitchFamily="34" charset="0"/>
                <a:cs typeface="Arial" panose="020B0604020202020204" pitchFamily="34" charset="0"/>
              </a:rPr>
              <a:t>Na mesma época, médicos indianos desenvolviam avançadas técnicas cirúrgicas e de diagnóstico, e usavam centenas de ervas nos seus tratamentos. Segundo os hindus "as ervas eram as filhas prediletas dos deuses".</a:t>
            </a:r>
            <a:endParaRPr lang="pt-BR" altLang="pt-BR" sz="1800" dirty="0" smtClean="0">
              <a:solidFill>
                <a:schemeClr val="tx1"/>
              </a:solidFill>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2870436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0"/>
            <a:ext cx="5396136" cy="1143000"/>
          </a:xfrm>
        </p:spPr>
        <p:txBody>
          <a:bodyPr/>
          <a:lstStyle/>
          <a:p>
            <a:r>
              <a:rPr lang="pt-BR" b="1" dirty="0"/>
              <a:t>C</a:t>
            </a:r>
            <a:r>
              <a:rPr lang="pt-BR" b="1" dirty="0" smtClean="0"/>
              <a:t>itronela</a:t>
            </a:r>
            <a:endParaRPr lang="pt-BR" b="1" dirty="0"/>
          </a:p>
        </p:txBody>
      </p:sp>
      <p:sp>
        <p:nvSpPr>
          <p:cNvPr id="3" name="Espaço Reservado para Texto 2"/>
          <p:cNvSpPr>
            <a:spLocks noGrp="1"/>
          </p:cNvSpPr>
          <p:nvPr>
            <p:ph type="body" sz="half" idx="1"/>
          </p:nvPr>
        </p:nvSpPr>
        <p:spPr>
          <a:xfrm>
            <a:off x="395536" y="1052736"/>
            <a:ext cx="5760640" cy="5400600"/>
          </a:xfrm>
        </p:spPr>
        <p:txBody>
          <a:bodyPr>
            <a:normAutofit/>
          </a:bodyPr>
          <a:lstStyle/>
          <a:p>
            <a:pPr marL="0" indent="0">
              <a:buNone/>
            </a:pPr>
            <a:r>
              <a:rPr lang="pt-BR" sz="2400" b="1" dirty="0" smtClean="0"/>
              <a:t>Nome popular</a:t>
            </a:r>
            <a:r>
              <a:rPr lang="pt-BR" sz="2400" dirty="0" smtClean="0"/>
              <a:t>: Citronela</a:t>
            </a:r>
          </a:p>
          <a:p>
            <a:pPr marL="0" indent="0">
              <a:buNone/>
            </a:pPr>
            <a:r>
              <a:rPr lang="pt-BR" sz="2400" dirty="0" smtClean="0"/>
              <a:t>Parte usada: Folha ou  óleo essencial</a:t>
            </a:r>
          </a:p>
          <a:p>
            <a:pPr marL="0" indent="0">
              <a:buNone/>
            </a:pPr>
            <a:r>
              <a:rPr lang="pt-BR" sz="2400" b="1" dirty="0" smtClean="0"/>
              <a:t>Indicação: </a:t>
            </a:r>
            <a:r>
              <a:rPr lang="pt-BR" sz="2400" dirty="0"/>
              <a:t>A citronela é utilizada, principalmente, como </a:t>
            </a:r>
            <a:r>
              <a:rPr lang="pt-BR" sz="2400" dirty="0" err="1"/>
              <a:t>aromaterapia</a:t>
            </a:r>
            <a:r>
              <a:rPr lang="pt-BR" sz="2400" dirty="0"/>
              <a:t> ou como produto cosmético, pois quando seus óleos essenciais são </a:t>
            </a:r>
            <a:r>
              <a:rPr lang="pt-BR" sz="2400" dirty="0" smtClean="0"/>
              <a:t>exalados</a:t>
            </a:r>
            <a:r>
              <a:rPr lang="pt-BR" sz="2400" dirty="0"/>
              <a:t>, promovem alguns benefícios </a:t>
            </a:r>
            <a:r>
              <a:rPr lang="pt-BR" sz="2400" dirty="0" smtClean="0"/>
              <a:t>como </a:t>
            </a:r>
            <a:r>
              <a:rPr lang="pt-BR" sz="2400" dirty="0"/>
              <a:t>Repelente contra </a:t>
            </a:r>
            <a:r>
              <a:rPr lang="pt-BR" sz="2400" dirty="0" smtClean="0"/>
              <a:t>insetos, </a:t>
            </a:r>
            <a:r>
              <a:rPr lang="pt-BR" sz="2400" dirty="0"/>
              <a:t>Efeito bactericida e </a:t>
            </a:r>
            <a:r>
              <a:rPr lang="pt-BR" sz="2400" dirty="0" smtClean="0"/>
              <a:t>antifúngico, </a:t>
            </a:r>
            <a:r>
              <a:rPr lang="pt-BR" sz="2400" dirty="0"/>
              <a:t>Ajuda a manter a casa perfumada e </a:t>
            </a:r>
            <a:r>
              <a:rPr lang="pt-BR" sz="2400" dirty="0" err="1" smtClean="0"/>
              <a:t>desinfectada</a:t>
            </a:r>
            <a:r>
              <a:rPr lang="pt-BR" sz="2400" dirty="0" smtClean="0"/>
              <a:t>, </a:t>
            </a:r>
            <a:r>
              <a:rPr lang="pt-BR" sz="2400" dirty="0"/>
              <a:t>Facilita o relaxamento, </a:t>
            </a:r>
            <a:endParaRPr lang="pt-BR" sz="2400" dirty="0" smtClean="0"/>
          </a:p>
          <a:p>
            <a:pPr marL="0" indent="0">
              <a:buNone/>
            </a:pPr>
            <a:r>
              <a:rPr lang="pt-BR" sz="2400" b="1" dirty="0" smtClean="0"/>
              <a:t>Toxicologia:  </a:t>
            </a:r>
            <a:r>
              <a:rPr lang="pt-BR" sz="2400" dirty="0" smtClean="0"/>
              <a:t>uso externo.  Jamais ingerir .</a:t>
            </a:r>
          </a:p>
          <a:p>
            <a:pPr marL="0" indent="0">
              <a:buNone/>
            </a:pPr>
            <a:r>
              <a:rPr lang="pt-BR" sz="2400" b="1" dirty="0" smtClean="0"/>
              <a:t>Atenção: </a:t>
            </a:r>
            <a:r>
              <a:rPr lang="pt-BR" sz="2400" dirty="0" smtClean="0"/>
              <a:t>Para não confundir com o Capim-limão. </a:t>
            </a:r>
            <a:endParaRPr lang="pt-BR" sz="2400" dirty="0"/>
          </a:p>
        </p:txBody>
      </p:sp>
      <p:pic>
        <p:nvPicPr>
          <p:cNvPr id="47106" name="Picture 2" descr="Resultado de imagem para citron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32656"/>
            <a:ext cx="3106316" cy="232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2856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99392"/>
            <a:ext cx="5216624" cy="1143000"/>
          </a:xfrm>
        </p:spPr>
        <p:txBody>
          <a:bodyPr/>
          <a:lstStyle/>
          <a:p>
            <a:r>
              <a:rPr lang="pt-BR" dirty="0" smtClean="0"/>
              <a:t>Gengibre</a:t>
            </a:r>
            <a:endParaRPr lang="pt-BR" dirty="0"/>
          </a:p>
        </p:txBody>
      </p:sp>
      <p:sp>
        <p:nvSpPr>
          <p:cNvPr id="3" name="Espaço Reservado para Texto 2"/>
          <p:cNvSpPr>
            <a:spLocks noGrp="1"/>
          </p:cNvSpPr>
          <p:nvPr>
            <p:ph type="body" sz="half" idx="1"/>
          </p:nvPr>
        </p:nvSpPr>
        <p:spPr>
          <a:xfrm>
            <a:off x="307975" y="764704"/>
            <a:ext cx="6264696" cy="5760640"/>
          </a:xfrm>
        </p:spPr>
        <p:txBody>
          <a:bodyPr>
            <a:noAutofit/>
          </a:bodyPr>
          <a:lstStyle/>
          <a:p>
            <a:pPr marL="0" indent="0">
              <a:buNone/>
            </a:pPr>
            <a:r>
              <a:rPr lang="pt-BR" sz="2400" b="1" dirty="0" smtClean="0"/>
              <a:t>Nome popular: </a:t>
            </a:r>
            <a:r>
              <a:rPr lang="pt-BR" sz="2400" dirty="0" smtClean="0"/>
              <a:t>Gengibre. </a:t>
            </a:r>
          </a:p>
          <a:p>
            <a:pPr marL="0" indent="0">
              <a:buNone/>
            </a:pPr>
            <a:r>
              <a:rPr lang="pt-BR" sz="2400" dirty="0" smtClean="0"/>
              <a:t> Parte usada: Rizomas/ tubérculo.</a:t>
            </a:r>
          </a:p>
          <a:p>
            <a:pPr marL="0" indent="0">
              <a:buNone/>
            </a:pPr>
            <a:r>
              <a:rPr lang="pt-BR" sz="2400" b="1" dirty="0" smtClean="0"/>
              <a:t> INDICAÇÕES: </a:t>
            </a:r>
            <a:r>
              <a:rPr lang="pt-BR" sz="2400" dirty="0" err="1" smtClean="0"/>
              <a:t>Antiemético</a:t>
            </a:r>
            <a:r>
              <a:rPr lang="pt-BR" sz="2400" dirty="0" smtClean="0"/>
              <a:t>,</a:t>
            </a:r>
          </a:p>
          <a:p>
            <a:pPr marL="0" indent="0">
              <a:buNone/>
            </a:pPr>
            <a:r>
              <a:rPr lang="pt-BR" sz="2400" dirty="0" smtClean="0"/>
              <a:t> antidispéptico, e nos casos de </a:t>
            </a:r>
            <a:r>
              <a:rPr lang="pt-BR" sz="2400" dirty="0" err="1" smtClean="0"/>
              <a:t>cinetose</a:t>
            </a:r>
            <a:r>
              <a:rPr lang="pt-BR" sz="2400" dirty="0" smtClean="0"/>
              <a:t>.</a:t>
            </a:r>
          </a:p>
          <a:p>
            <a:pPr marL="0" indent="0">
              <a:buNone/>
            </a:pPr>
            <a:r>
              <a:rPr lang="pt-BR" sz="2400" b="1" dirty="0" smtClean="0"/>
              <a:t>CONTRAINDICAÇÃO:</a:t>
            </a:r>
            <a:r>
              <a:rPr lang="pt-BR" sz="2400" dirty="0" smtClean="0"/>
              <a:t> para pessoas com cálculos biliares, irritação gástrica e hipertensão arterial. Não é indicado para crianças.</a:t>
            </a:r>
          </a:p>
          <a:p>
            <a:pPr marL="0" indent="0">
              <a:buNone/>
            </a:pPr>
            <a:r>
              <a:rPr lang="pt-BR" sz="2400" b="1" dirty="0" err="1" smtClean="0"/>
              <a:t>Toxocologia</a:t>
            </a:r>
            <a:r>
              <a:rPr lang="pt-BR" sz="2400" b="1" dirty="0" smtClean="0"/>
              <a:t>:  </a:t>
            </a:r>
            <a:r>
              <a:rPr lang="pt-BR" sz="2400" dirty="0" smtClean="0"/>
              <a:t>Os pacientes que tomam medicamentos anticoagulantes ou que apresentam distúrbios da coagulação sanguínea devem consultar seu médico antes de se automedicar com gengibre. Pacientes com cálculos biliares devem consultar seu médico antes de usar preparações de gengibre</a:t>
            </a:r>
            <a:endParaRPr lang="pt-BR" sz="2400" b="1" dirty="0"/>
          </a:p>
        </p:txBody>
      </p:sp>
      <p:sp>
        <p:nvSpPr>
          <p:cNvPr id="5" name="AutoShape 2" descr="Resultado de imagem para gengib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gengib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6086" name="Picture 6"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05520"/>
            <a:ext cx="3376786" cy="202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02037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6086"/>
                                        </p:tgtEl>
                                        <p:attrNameLst>
                                          <p:attrName>style.visibility</p:attrName>
                                        </p:attrNameLst>
                                      </p:cBhvr>
                                      <p:to>
                                        <p:strVal val="visible"/>
                                      </p:to>
                                    </p:set>
                                    <p:animEffect transition="in" filter="randombar(horizontal)">
                                      <p:cBhvr>
                                        <p:cTn id="12"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5612160" cy="1143000"/>
          </a:xfrm>
        </p:spPr>
        <p:txBody>
          <a:bodyPr/>
          <a:lstStyle/>
          <a:p>
            <a:r>
              <a:rPr lang="pt-BR" dirty="0" smtClean="0"/>
              <a:t>Ora-Pro-</a:t>
            </a:r>
            <a:r>
              <a:rPr lang="pt-BR" dirty="0" err="1" smtClean="0"/>
              <a:t>nóbris</a:t>
            </a:r>
            <a:endParaRPr lang="pt-BR" dirty="0"/>
          </a:p>
        </p:txBody>
      </p:sp>
      <p:sp>
        <p:nvSpPr>
          <p:cNvPr id="3" name="Espaço Reservado para Texto 2"/>
          <p:cNvSpPr>
            <a:spLocks noGrp="1"/>
          </p:cNvSpPr>
          <p:nvPr>
            <p:ph type="body" sz="half" idx="1"/>
          </p:nvPr>
        </p:nvSpPr>
        <p:spPr>
          <a:xfrm>
            <a:off x="179512" y="1196752"/>
            <a:ext cx="7776864" cy="5400600"/>
          </a:xfrm>
        </p:spPr>
        <p:txBody>
          <a:bodyPr>
            <a:normAutofit/>
          </a:bodyPr>
          <a:lstStyle/>
          <a:p>
            <a:pPr marL="0" indent="0">
              <a:buNone/>
            </a:pPr>
            <a:r>
              <a:rPr lang="pt-BR" sz="2400" b="1" dirty="0" smtClean="0"/>
              <a:t>Nome popular: </a:t>
            </a:r>
            <a:r>
              <a:rPr lang="pt-BR" sz="2400" dirty="0" smtClean="0"/>
              <a:t>Ora-Pro-</a:t>
            </a:r>
            <a:r>
              <a:rPr lang="pt-BR" sz="2400" dirty="0" err="1" smtClean="0"/>
              <a:t>Nóbris</a:t>
            </a:r>
            <a:r>
              <a:rPr lang="pt-BR" sz="2400" dirty="0" smtClean="0"/>
              <a:t>, em Minas </a:t>
            </a:r>
          </a:p>
          <a:p>
            <a:pPr marL="0" indent="0">
              <a:buNone/>
            </a:pPr>
            <a:r>
              <a:rPr lang="pt-BR" sz="2400" dirty="0" smtClean="0"/>
              <a:t>Gerais é conhecido como “bife de pobre”</a:t>
            </a:r>
          </a:p>
          <a:p>
            <a:pPr marL="0" indent="0">
              <a:buNone/>
            </a:pPr>
            <a:r>
              <a:rPr lang="pt-BR" sz="2400" b="1" dirty="0" smtClean="0"/>
              <a:t>Parte usada: </a:t>
            </a:r>
            <a:r>
              <a:rPr lang="pt-BR" sz="2400" dirty="0" smtClean="0"/>
              <a:t>folhas</a:t>
            </a:r>
          </a:p>
          <a:p>
            <a:pPr marL="0" indent="0">
              <a:buNone/>
            </a:pPr>
            <a:endParaRPr lang="pt-BR" sz="2400" dirty="0" smtClean="0"/>
          </a:p>
          <a:p>
            <a:pPr marL="0" indent="0">
              <a:buNone/>
            </a:pPr>
            <a:r>
              <a:rPr lang="pt-BR" sz="2400" b="1" dirty="0" smtClean="0"/>
              <a:t>Indicação:  </a:t>
            </a:r>
            <a:r>
              <a:rPr lang="pt-BR" sz="2400" dirty="0" smtClean="0"/>
              <a:t>Suas </a:t>
            </a:r>
            <a:r>
              <a:rPr lang="pt-BR" sz="2400" dirty="0"/>
              <a:t>folhas são utilizadas seja como alimentos seja para fins medicinais.</a:t>
            </a:r>
          </a:p>
          <a:p>
            <a:pPr marL="0" indent="0">
              <a:buNone/>
            </a:pPr>
            <a:r>
              <a:rPr lang="pt-BR" sz="2400" dirty="0"/>
              <a:t>Seus frutos, que são bagas amarelas e redondas, também servem como </a:t>
            </a:r>
            <a:r>
              <a:rPr lang="pt-BR" sz="2400" dirty="0" smtClean="0"/>
              <a:t>alimento, tem ação anti-inflamatórias, cicatrizantes, depurativas, revigorantes, regenerativas.</a:t>
            </a:r>
          </a:p>
          <a:p>
            <a:pPr marL="0" indent="0">
              <a:buNone/>
            </a:pPr>
            <a:r>
              <a:rPr lang="pt-BR" sz="2400" b="1" dirty="0" smtClean="0"/>
              <a:t>Toxicologia: </a:t>
            </a:r>
            <a:r>
              <a:rPr lang="pt-BR" sz="2400" dirty="0"/>
              <a:t>Não foram encontrados efeitos colaterais no uso dessa planta, não havendo portanto, contraindicações de uso. Contudo, consuma a planta como alimento com moderação. </a:t>
            </a:r>
          </a:p>
        </p:txBody>
      </p:sp>
      <p:pic>
        <p:nvPicPr>
          <p:cNvPr id="45058" name="Picture 2" descr="Resultado de imagem para ora pro no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04664"/>
            <a:ext cx="3360373"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88131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randombar(horizontal)">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9444" y="121196"/>
            <a:ext cx="4824536" cy="1143000"/>
          </a:xfrm>
        </p:spPr>
        <p:txBody>
          <a:bodyPr/>
          <a:lstStyle/>
          <a:p>
            <a:r>
              <a:rPr lang="pt-BR" dirty="0"/>
              <a:t>I</a:t>
            </a:r>
            <a:r>
              <a:rPr lang="pt-BR" dirty="0" smtClean="0"/>
              <a:t>nhame</a:t>
            </a:r>
            <a:endParaRPr lang="pt-BR" dirty="0"/>
          </a:p>
        </p:txBody>
      </p:sp>
      <p:sp>
        <p:nvSpPr>
          <p:cNvPr id="3" name="Espaço Reservado para Texto 2"/>
          <p:cNvSpPr>
            <a:spLocks noGrp="1"/>
          </p:cNvSpPr>
          <p:nvPr>
            <p:ph type="body" sz="half" idx="1"/>
          </p:nvPr>
        </p:nvSpPr>
        <p:spPr>
          <a:xfrm>
            <a:off x="456506" y="897808"/>
            <a:ext cx="5172322" cy="5472608"/>
          </a:xfrm>
        </p:spPr>
        <p:txBody>
          <a:bodyPr>
            <a:normAutofit/>
          </a:bodyPr>
          <a:lstStyle/>
          <a:p>
            <a:pPr marL="0" indent="0">
              <a:buNone/>
            </a:pPr>
            <a:r>
              <a:rPr lang="pt-BR" sz="2400" b="1" dirty="0" smtClean="0"/>
              <a:t>Nome popular</a:t>
            </a:r>
            <a:r>
              <a:rPr lang="pt-BR" sz="2400" dirty="0" smtClean="0"/>
              <a:t>: Cará.</a:t>
            </a:r>
          </a:p>
          <a:p>
            <a:pPr marL="0" indent="0">
              <a:buNone/>
            </a:pPr>
            <a:r>
              <a:rPr lang="pt-BR" sz="2400" b="1" dirty="0" smtClean="0"/>
              <a:t>Parte usada: </a:t>
            </a:r>
            <a:r>
              <a:rPr lang="pt-BR" sz="2400" dirty="0" smtClean="0"/>
              <a:t>tubérculo.</a:t>
            </a:r>
          </a:p>
          <a:p>
            <a:pPr marL="0" indent="0">
              <a:buNone/>
            </a:pPr>
            <a:r>
              <a:rPr lang="pt-BR" sz="2400" b="1" dirty="0" smtClean="0"/>
              <a:t>Indicação: </a:t>
            </a:r>
            <a:r>
              <a:rPr lang="pt-BR" sz="2400" dirty="0"/>
              <a:t>Combater a prisão de </a:t>
            </a:r>
            <a:r>
              <a:rPr lang="pt-BR" sz="2400" dirty="0" smtClean="0"/>
              <a:t>ventre, ajudar </a:t>
            </a:r>
            <a:r>
              <a:rPr lang="pt-BR" sz="2400" dirty="0"/>
              <a:t>a </a:t>
            </a:r>
            <a:r>
              <a:rPr lang="pt-BR" sz="2400" dirty="0" smtClean="0"/>
              <a:t>emagrecer, </a:t>
            </a:r>
            <a:r>
              <a:rPr lang="pt-BR" sz="2400" dirty="0"/>
              <a:t>controlar o açúcar no </a:t>
            </a:r>
            <a:r>
              <a:rPr lang="pt-BR" sz="2400" dirty="0" smtClean="0"/>
              <a:t>sangue, diminuir </a:t>
            </a:r>
            <a:r>
              <a:rPr lang="pt-BR" sz="2400" dirty="0"/>
              <a:t>os sintomas da menopausa e da </a:t>
            </a:r>
            <a:r>
              <a:rPr lang="pt-BR" sz="2400" dirty="0" smtClean="0"/>
              <a:t>TPM, </a:t>
            </a:r>
            <a:r>
              <a:rPr lang="pt-BR" sz="2400" dirty="0"/>
              <a:t>Prevenir doenças </a:t>
            </a:r>
            <a:r>
              <a:rPr lang="pt-BR" sz="2400" dirty="0" smtClean="0"/>
              <a:t>cardiovasculares, </a:t>
            </a:r>
            <a:r>
              <a:rPr lang="pt-BR" sz="2400" dirty="0"/>
              <a:t>Facilitar a </a:t>
            </a:r>
            <a:r>
              <a:rPr lang="pt-BR" sz="2400" dirty="0" smtClean="0"/>
              <a:t>digestão, auxiliar no sistema imunológico.</a:t>
            </a:r>
          </a:p>
          <a:p>
            <a:pPr marL="0" indent="0">
              <a:buNone/>
            </a:pPr>
            <a:r>
              <a:rPr lang="pt-BR" sz="2400" dirty="0" smtClean="0"/>
              <a:t>Outro uso: Culinário. </a:t>
            </a:r>
          </a:p>
          <a:p>
            <a:pPr marL="0" indent="0">
              <a:buNone/>
            </a:pPr>
            <a:r>
              <a:rPr lang="pt-BR" sz="2400" b="1" dirty="0" smtClean="0"/>
              <a:t>Toxicologia: </a:t>
            </a:r>
            <a:r>
              <a:rPr lang="pt-BR" sz="2400" dirty="0" smtClean="0"/>
              <a:t>Algumas pessoas apresentam reações alérgicas no contato com este alimento. </a:t>
            </a:r>
            <a:endParaRPr lang="pt-BR" sz="2400" dirty="0"/>
          </a:p>
        </p:txBody>
      </p:sp>
      <p:pic>
        <p:nvPicPr>
          <p:cNvPr id="43010" name="Picture 2" descr="8 benefÃ­cios do Inhame e como consumir"/>
          <p:cNvPicPr>
            <a:picLocks noChangeAspect="1" noChangeArrowheads="1"/>
          </p:cNvPicPr>
          <p:nvPr/>
        </p:nvPicPr>
        <p:blipFill rotWithShape="1">
          <a:blip r:embed="rId2">
            <a:extLst>
              <a:ext uri="{28A0092B-C50C-407E-A947-70E740481C1C}">
                <a14:useLocalDpi xmlns:a14="http://schemas.microsoft.com/office/drawing/2010/main" val="0"/>
              </a:ext>
            </a:extLst>
          </a:blip>
          <a:srcRect l="14687" r="19194"/>
          <a:stretch/>
        </p:blipFill>
        <p:spPr bwMode="auto">
          <a:xfrm>
            <a:off x="5639866" y="692696"/>
            <a:ext cx="2914959" cy="294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88356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randombar(horizont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680" y="1853952"/>
            <a:ext cx="4896544" cy="1143000"/>
          </a:xfrm>
        </p:spPr>
        <p:txBody>
          <a:bodyPr>
            <a:normAutofit/>
          </a:bodyPr>
          <a:lstStyle/>
          <a:p>
            <a:r>
              <a:rPr lang="pt-BR" sz="4000" dirty="0"/>
              <a:t>Ó</a:t>
            </a:r>
            <a:r>
              <a:rPr lang="pt-BR" sz="4000" dirty="0" smtClean="0"/>
              <a:t>leo de prímula</a:t>
            </a:r>
            <a:endParaRPr lang="pt-BR" sz="4000" dirty="0"/>
          </a:p>
        </p:txBody>
      </p:sp>
      <p:sp>
        <p:nvSpPr>
          <p:cNvPr id="3" name="Espaço Reservado para Texto 2"/>
          <p:cNvSpPr>
            <a:spLocks noGrp="1"/>
          </p:cNvSpPr>
          <p:nvPr>
            <p:ph type="body" sz="half" idx="1"/>
          </p:nvPr>
        </p:nvSpPr>
        <p:spPr>
          <a:xfrm>
            <a:off x="683568" y="2924944"/>
            <a:ext cx="7342584" cy="4114800"/>
          </a:xfrm>
        </p:spPr>
        <p:txBody>
          <a:bodyPr>
            <a:normAutofit/>
          </a:bodyPr>
          <a:lstStyle/>
          <a:p>
            <a:pPr marL="0" indent="0">
              <a:buNone/>
            </a:pPr>
            <a:r>
              <a:rPr lang="pt-BR" sz="2800" dirty="0"/>
              <a:t>O </a:t>
            </a:r>
            <a:r>
              <a:rPr lang="pt-BR" sz="2800" dirty="0">
                <a:hlinkClick r:id="rId2"/>
              </a:rPr>
              <a:t>óleo de prímula</a:t>
            </a:r>
            <a:r>
              <a:rPr lang="pt-BR" sz="2800" dirty="0"/>
              <a:t> é extraído das sementes da planta cujo nome cientifico é </a:t>
            </a:r>
            <a:r>
              <a:rPr lang="pt-BR" sz="2800" dirty="0" err="1"/>
              <a:t>Oenothera</a:t>
            </a:r>
            <a:r>
              <a:rPr lang="pt-BR" sz="2800" dirty="0"/>
              <a:t> </a:t>
            </a:r>
            <a:r>
              <a:rPr lang="pt-BR" sz="2800" dirty="0" err="1"/>
              <a:t>biennis</a:t>
            </a:r>
            <a:r>
              <a:rPr lang="pt-BR" sz="2800" dirty="0"/>
              <a:t> (</a:t>
            </a:r>
            <a:r>
              <a:rPr lang="pt-BR" sz="2800" dirty="0" err="1"/>
              <a:t>Onagraceae</a:t>
            </a:r>
            <a:r>
              <a:rPr lang="pt-BR" sz="2800" dirty="0"/>
              <a:t>), também conhecida como prímula ou prímula da tarde</a:t>
            </a:r>
            <a:r>
              <a:rPr lang="pt-BR" sz="2800" dirty="0" smtClean="0"/>
              <a:t>.</a:t>
            </a:r>
          </a:p>
          <a:p>
            <a:pPr marL="0" indent="0">
              <a:buNone/>
            </a:pPr>
            <a:r>
              <a:rPr lang="pt-BR" sz="2800" b="1" dirty="0" smtClean="0"/>
              <a:t>Indicações: </a:t>
            </a:r>
            <a:r>
              <a:rPr lang="pt-BR" sz="2800" dirty="0" smtClean="0"/>
              <a:t>Alivia </a:t>
            </a:r>
            <a:r>
              <a:rPr lang="pt-BR" sz="2800" dirty="0"/>
              <a:t>a TPM e a </a:t>
            </a:r>
            <a:r>
              <a:rPr lang="pt-BR" sz="2800" dirty="0" smtClean="0"/>
              <a:t>menopausa,</a:t>
            </a:r>
          </a:p>
          <a:p>
            <a:pPr marL="0" indent="0">
              <a:buNone/>
            </a:pPr>
            <a:r>
              <a:rPr lang="pt-BR" sz="2800" dirty="0"/>
              <a:t>r</a:t>
            </a:r>
            <a:r>
              <a:rPr lang="pt-BR" sz="2800" dirty="0" smtClean="0"/>
              <a:t>eduz </a:t>
            </a:r>
            <a:r>
              <a:rPr lang="pt-BR" sz="2800" dirty="0"/>
              <a:t>sintomas da </a:t>
            </a:r>
            <a:r>
              <a:rPr lang="pt-BR" sz="2800" dirty="0" smtClean="0"/>
              <a:t>dermatite, </a:t>
            </a:r>
            <a:r>
              <a:rPr lang="pt-BR" sz="2800" dirty="0"/>
              <a:t>c</a:t>
            </a:r>
            <a:r>
              <a:rPr lang="pt-BR" sz="2800" dirty="0" smtClean="0"/>
              <a:t>ontrola </a:t>
            </a:r>
            <a:r>
              <a:rPr lang="pt-BR" sz="2800" dirty="0"/>
              <a:t>a hiperatividade </a:t>
            </a:r>
            <a:r>
              <a:rPr lang="pt-BR" sz="2800" dirty="0" smtClean="0"/>
              <a:t>infantil, </a:t>
            </a:r>
            <a:r>
              <a:rPr lang="pt-BR" sz="2800" dirty="0"/>
              <a:t>r</a:t>
            </a:r>
            <a:r>
              <a:rPr lang="pt-BR" sz="2800" dirty="0" smtClean="0"/>
              <a:t>eduz </a:t>
            </a:r>
            <a:r>
              <a:rPr lang="pt-BR" sz="2800" dirty="0"/>
              <a:t>a pressão </a:t>
            </a:r>
            <a:r>
              <a:rPr lang="pt-BR" sz="2800" dirty="0" smtClean="0"/>
              <a:t>arterial, </a:t>
            </a:r>
            <a:r>
              <a:rPr lang="pt-BR" sz="2800" dirty="0"/>
              <a:t>c</a:t>
            </a:r>
            <a:r>
              <a:rPr lang="pt-BR" sz="2800" dirty="0" smtClean="0"/>
              <a:t>ontrola </a:t>
            </a:r>
            <a:r>
              <a:rPr lang="pt-BR" sz="2800" dirty="0"/>
              <a:t>os níveis de </a:t>
            </a:r>
            <a:r>
              <a:rPr lang="pt-BR" sz="2800" dirty="0" smtClean="0"/>
              <a:t>colesterol, </a:t>
            </a:r>
            <a:r>
              <a:rPr lang="pt-BR" sz="2800" dirty="0"/>
              <a:t>a</a:t>
            </a:r>
            <a:r>
              <a:rPr lang="pt-BR" sz="2800" dirty="0" smtClean="0"/>
              <a:t>liado </a:t>
            </a:r>
            <a:r>
              <a:rPr lang="pt-BR" sz="2800" dirty="0"/>
              <a:t>dos </a:t>
            </a:r>
            <a:r>
              <a:rPr lang="pt-BR" sz="2800" dirty="0" smtClean="0"/>
              <a:t>ossos.</a:t>
            </a:r>
            <a:endParaRPr lang="pt-BR" sz="2800" dirty="0"/>
          </a:p>
        </p:txBody>
      </p:sp>
      <p:pic>
        <p:nvPicPr>
          <p:cNvPr id="7170" name="Picture 2" descr="EsclareÃ§a suas dÃºvidas sobre o Ã³leo de prÃ­mula - Foto: Getty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r="18732"/>
          <a:stretch/>
        </p:blipFill>
        <p:spPr bwMode="auto">
          <a:xfrm>
            <a:off x="6012160" y="119708"/>
            <a:ext cx="2558430" cy="203106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m para primu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32655"/>
            <a:ext cx="2682468" cy="164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38401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ircle(in)">
                                      <p:cBhvr>
                                        <p:cTn id="7" dur="20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heel(1)">
                                      <p:cBhvr>
                                        <p:cTn id="1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476672"/>
            <a:ext cx="3672408" cy="1143000"/>
          </a:xfrm>
        </p:spPr>
        <p:txBody>
          <a:bodyPr/>
          <a:lstStyle/>
          <a:p>
            <a:r>
              <a:rPr lang="pt-BR" dirty="0" err="1" smtClean="0"/>
              <a:t>Aranto</a:t>
            </a:r>
            <a:endParaRPr lang="pt-BR" dirty="0"/>
          </a:p>
        </p:txBody>
      </p:sp>
      <p:sp>
        <p:nvSpPr>
          <p:cNvPr id="3" name="Espaço Reservado para Texto 2"/>
          <p:cNvSpPr>
            <a:spLocks noGrp="1"/>
          </p:cNvSpPr>
          <p:nvPr>
            <p:ph type="body" sz="half" idx="1"/>
          </p:nvPr>
        </p:nvSpPr>
        <p:spPr>
          <a:xfrm>
            <a:off x="323528" y="2776537"/>
            <a:ext cx="8062664" cy="4114800"/>
          </a:xfrm>
        </p:spPr>
        <p:txBody>
          <a:bodyPr>
            <a:normAutofit/>
          </a:bodyPr>
          <a:lstStyle/>
          <a:p>
            <a:pPr marL="0" indent="0">
              <a:buNone/>
            </a:pPr>
            <a:endParaRPr lang="pt-BR" sz="2400" b="1" dirty="0" smtClean="0"/>
          </a:p>
          <a:p>
            <a:pPr marL="0" indent="0">
              <a:buNone/>
            </a:pPr>
            <a:r>
              <a:rPr lang="pt-BR" sz="2400" b="1" dirty="0" smtClean="0"/>
              <a:t>Nome popular: </a:t>
            </a:r>
            <a:r>
              <a:rPr lang="pt-BR" sz="2400" dirty="0" err="1" smtClean="0"/>
              <a:t>Aranto</a:t>
            </a:r>
            <a:r>
              <a:rPr lang="pt-BR" sz="2400" dirty="0" smtClean="0"/>
              <a:t>, fortuna. </a:t>
            </a:r>
          </a:p>
          <a:p>
            <a:pPr marL="0" indent="0">
              <a:buNone/>
            </a:pPr>
            <a:r>
              <a:rPr lang="pt-BR" sz="2400" b="1" dirty="0" smtClean="0"/>
              <a:t>Parte Usada: </a:t>
            </a:r>
            <a:r>
              <a:rPr lang="pt-BR" sz="2400" dirty="0" smtClean="0"/>
              <a:t>folhas</a:t>
            </a:r>
          </a:p>
          <a:p>
            <a:pPr marL="0" indent="0">
              <a:buNone/>
            </a:pPr>
            <a:r>
              <a:rPr lang="pt-BR" sz="2400" b="1" dirty="0" smtClean="0"/>
              <a:t>Indicações: </a:t>
            </a:r>
            <a:r>
              <a:rPr lang="pt-BR" sz="2400" dirty="0" smtClean="0"/>
              <a:t>Possui </a:t>
            </a:r>
            <a:r>
              <a:rPr lang="pt-BR" sz="2400" dirty="0"/>
              <a:t>ações anti-inflamatórias, anti-histamínicas, </a:t>
            </a:r>
            <a:r>
              <a:rPr lang="pt-BR" sz="2400" dirty="0" smtClean="0"/>
              <a:t>cicatrizantes, analgésicas </a:t>
            </a:r>
            <a:r>
              <a:rPr lang="pt-BR" sz="2400" dirty="0"/>
              <a:t>e potencialmente </a:t>
            </a:r>
            <a:r>
              <a:rPr lang="pt-BR" sz="2400" dirty="0" smtClean="0"/>
              <a:t>antitumorais</a:t>
            </a:r>
          </a:p>
          <a:p>
            <a:pPr marL="0" indent="0">
              <a:buNone/>
            </a:pPr>
            <a:r>
              <a:rPr lang="pt-BR" sz="2400" b="1" dirty="0" smtClean="0"/>
              <a:t>Toxicologia: </a:t>
            </a:r>
            <a:r>
              <a:rPr lang="pt-BR" sz="2400" dirty="0" smtClean="0"/>
              <a:t>É </a:t>
            </a:r>
            <a:r>
              <a:rPr lang="pt-BR" sz="2400" dirty="0"/>
              <a:t>contraindicado para mulheres grávidas pois pode interferir nas contrações uterinas. Crianças, pessoas com hipoglicemia e com pressão baixa também não devem consumir a planta.</a:t>
            </a:r>
            <a:endParaRPr lang="pt-BR" sz="2400" dirty="0" smtClean="0"/>
          </a:p>
        </p:txBody>
      </p:sp>
      <p:pic>
        <p:nvPicPr>
          <p:cNvPr id="6146" name="Picture 2" descr="Resultado de imagem para ara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32656"/>
            <a:ext cx="357187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04554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8" name="Text Box 118"/>
          <p:cNvSpPr txBox="1">
            <a:spLocks noChangeArrowheads="1"/>
          </p:cNvSpPr>
          <p:nvPr/>
        </p:nvSpPr>
        <p:spPr bwMode="auto">
          <a:xfrm>
            <a:off x="179512" y="188639"/>
            <a:ext cx="8712968" cy="6922170"/>
          </a:xfrm>
          <a:prstGeom prst="rect">
            <a:avLst/>
          </a:prstGeom>
          <a:noFill/>
          <a:ln w="9525">
            <a:noFill/>
            <a:miter lim="800000"/>
            <a:headEnd/>
            <a:tailEnd/>
          </a:ln>
          <a:effectLst/>
        </p:spPr>
        <p:txBody>
          <a:bodyPr wrap="square" lIns="58183" tIns="29092" rIns="58183" bIns="29092">
            <a:spAutoFit/>
          </a:bodyPr>
          <a:lstStyle>
            <a:lvl1pPr defTabSz="582613">
              <a:defRPr sz="2400">
                <a:solidFill>
                  <a:schemeClr val="bg1"/>
                </a:solidFill>
                <a:latin typeface="Arial" charset="0"/>
              </a:defRPr>
            </a:lvl1pPr>
            <a:lvl2pPr marL="1123950" indent="-457200" defTabSz="582613">
              <a:defRPr sz="2400">
                <a:solidFill>
                  <a:schemeClr val="bg1"/>
                </a:solidFill>
                <a:latin typeface="Arial" charset="0"/>
              </a:defRPr>
            </a:lvl2pPr>
            <a:lvl3pPr marL="1771650" indent="-457200" defTabSz="582613">
              <a:defRPr sz="2400">
                <a:solidFill>
                  <a:schemeClr val="bg1"/>
                </a:solidFill>
                <a:latin typeface="Arial" charset="0"/>
              </a:defRPr>
            </a:lvl3pPr>
            <a:lvl4pPr marL="2419350" indent="-457200" defTabSz="582613">
              <a:defRPr sz="2400">
                <a:solidFill>
                  <a:schemeClr val="bg1"/>
                </a:solidFill>
                <a:latin typeface="Arial" charset="0"/>
              </a:defRPr>
            </a:lvl4pPr>
            <a:lvl5pPr marL="3067050" indent="-457200" defTabSz="582613">
              <a:defRPr sz="2400">
                <a:solidFill>
                  <a:schemeClr val="bg1"/>
                </a:solidFill>
                <a:latin typeface="Arial" charset="0"/>
              </a:defRPr>
            </a:lvl5pPr>
            <a:lvl6pPr marL="3524250" indent="-457200" defTabSz="582613" eaLnBrk="0" fontAlgn="base" hangingPunct="0">
              <a:spcBef>
                <a:spcPct val="0"/>
              </a:spcBef>
              <a:spcAft>
                <a:spcPct val="0"/>
              </a:spcAft>
              <a:defRPr sz="2400">
                <a:solidFill>
                  <a:schemeClr val="bg1"/>
                </a:solidFill>
                <a:latin typeface="Arial" charset="0"/>
              </a:defRPr>
            </a:lvl6pPr>
            <a:lvl7pPr marL="3981450" indent="-457200" defTabSz="582613" eaLnBrk="0" fontAlgn="base" hangingPunct="0">
              <a:spcBef>
                <a:spcPct val="0"/>
              </a:spcBef>
              <a:spcAft>
                <a:spcPct val="0"/>
              </a:spcAft>
              <a:defRPr sz="2400">
                <a:solidFill>
                  <a:schemeClr val="bg1"/>
                </a:solidFill>
                <a:latin typeface="Arial" charset="0"/>
              </a:defRPr>
            </a:lvl7pPr>
            <a:lvl8pPr marL="4438650" indent="-457200" defTabSz="582613" eaLnBrk="0" fontAlgn="base" hangingPunct="0">
              <a:spcBef>
                <a:spcPct val="0"/>
              </a:spcBef>
              <a:spcAft>
                <a:spcPct val="0"/>
              </a:spcAft>
              <a:defRPr sz="2400">
                <a:solidFill>
                  <a:schemeClr val="bg1"/>
                </a:solidFill>
                <a:latin typeface="Arial" charset="0"/>
              </a:defRPr>
            </a:lvl8pPr>
            <a:lvl9pPr marL="4895850" indent="-457200" defTabSz="582613" eaLnBrk="0" fontAlgn="base" hangingPunct="0">
              <a:spcBef>
                <a:spcPct val="0"/>
              </a:spcBef>
              <a:spcAft>
                <a:spcPct val="0"/>
              </a:spcAft>
              <a:defRPr sz="2400">
                <a:solidFill>
                  <a:schemeClr val="bg1"/>
                </a:solidFill>
                <a:latin typeface="Arial" charset="0"/>
              </a:defRPr>
            </a:lvl9pPr>
          </a:lstStyle>
          <a:p>
            <a:pPr algn="just">
              <a:spcAft>
                <a:spcPts val="500"/>
              </a:spcAft>
              <a:defRPr/>
            </a:pPr>
            <a:r>
              <a:rPr lang="pt-BR" altLang="pt-BR" sz="1800" b="1" dirty="0" smtClean="0">
                <a:solidFill>
                  <a:schemeClr val="tx1"/>
                </a:solidFill>
                <a:latin typeface="Times New Roman" pitchFamily="18" charset="0"/>
                <a:cs typeface="Times New Roman" pitchFamily="18" charset="0"/>
              </a:rPr>
              <a:t>Grécia</a:t>
            </a:r>
            <a:endParaRPr lang="pt-BR" altLang="pt-BR" sz="1800" b="1" dirty="0" smtClean="0">
              <a:solidFill>
                <a:schemeClr val="tx1"/>
              </a:solidFill>
              <a:latin typeface="Arial Unicode MS" pitchFamily="34" charset="-128"/>
              <a:ea typeface="Arial Unicode MS" pitchFamily="34" charset="-128"/>
              <a:cs typeface="Arial Unicode MS" pitchFamily="34" charset="-128"/>
            </a:endParaRPr>
          </a:p>
          <a:p>
            <a:pPr marL="285750" indent="-285750" algn="just">
              <a:spcAft>
                <a:spcPts val="500"/>
              </a:spcAft>
              <a:buFont typeface="Wingdings" panose="05000000000000000000" pitchFamily="2" charset="2"/>
              <a:buChar char="v"/>
              <a:defRPr/>
            </a:pPr>
            <a:r>
              <a:rPr lang="pt-BR" altLang="pt-BR" sz="1800" dirty="0" smtClean="0">
                <a:solidFill>
                  <a:schemeClr val="tx1"/>
                </a:solidFill>
                <a:latin typeface="Times New Roman" pitchFamily="18" charset="0"/>
                <a:cs typeface="Times New Roman" pitchFamily="18" charset="0"/>
              </a:rPr>
              <a:t>século XIII </a:t>
            </a:r>
            <a:r>
              <a:rPr lang="pt-BR" altLang="pt-BR" sz="1800" dirty="0" err="1" smtClean="0">
                <a:solidFill>
                  <a:schemeClr val="tx1"/>
                </a:solidFill>
                <a:latin typeface="Times New Roman" pitchFamily="18" charset="0"/>
                <a:cs typeface="Times New Roman" pitchFamily="18" charset="0"/>
              </a:rPr>
              <a:t>a.C</a:t>
            </a:r>
            <a:r>
              <a:rPr lang="pt-BR" altLang="pt-BR" sz="1800" dirty="0" smtClean="0">
                <a:solidFill>
                  <a:schemeClr val="tx1"/>
                </a:solidFill>
                <a:latin typeface="Times New Roman" pitchFamily="18" charset="0"/>
                <a:cs typeface="Times New Roman" pitchFamily="18" charset="0"/>
              </a:rPr>
              <a:t>- Curandeiro </a:t>
            </a:r>
            <a:r>
              <a:rPr lang="pt-BR" altLang="pt-BR" sz="1800" dirty="0">
                <a:solidFill>
                  <a:schemeClr val="tx1"/>
                </a:solidFill>
                <a:latin typeface="Times New Roman" pitchFamily="18" charset="0"/>
                <a:cs typeface="Times New Roman" pitchFamily="18" charset="0"/>
              </a:rPr>
              <a:t>chamado Asclépio </a:t>
            </a:r>
            <a:r>
              <a:rPr lang="pt-BR" altLang="pt-BR" sz="1800" dirty="0" smtClean="0">
                <a:solidFill>
                  <a:schemeClr val="tx1"/>
                </a:solidFill>
                <a:latin typeface="Times New Roman" pitchFamily="18" charset="0"/>
                <a:cs typeface="Times New Roman" pitchFamily="18" charset="0"/>
              </a:rPr>
              <a:t>. </a:t>
            </a:r>
          </a:p>
          <a:p>
            <a:pPr marL="285750" indent="-285750" algn="just">
              <a:spcAft>
                <a:spcPts val="500"/>
              </a:spcAft>
              <a:buFont typeface="Wingdings" panose="05000000000000000000" pitchFamily="2" charset="2"/>
              <a:buChar char="v"/>
              <a:defRPr/>
            </a:pPr>
            <a:r>
              <a:rPr lang="pt-BR" altLang="pt-BR" sz="1800" dirty="0" smtClean="0">
                <a:solidFill>
                  <a:schemeClr val="tx1"/>
                </a:solidFill>
                <a:latin typeface="Times New Roman" pitchFamily="18" charset="0"/>
                <a:cs typeface="Times New Roman" pitchFamily="18" charset="0"/>
              </a:rPr>
              <a:t>Tales de Mileto e Pitágoras compilaram as receitas  de Asclépio. </a:t>
            </a:r>
          </a:p>
          <a:p>
            <a:pPr marL="285750" indent="-285750" algn="just">
              <a:spcAft>
                <a:spcPts val="500"/>
              </a:spcAft>
              <a:buFont typeface="Wingdings" panose="05000000000000000000" pitchFamily="2" charset="2"/>
              <a:buChar char="v"/>
              <a:defRPr/>
            </a:pPr>
            <a:r>
              <a:rPr lang="pt-BR" altLang="pt-BR" sz="1800" dirty="0" smtClean="0">
                <a:solidFill>
                  <a:schemeClr val="tx1"/>
                </a:solidFill>
                <a:latin typeface="Times New Roman" pitchFamily="18" charset="0"/>
                <a:cs typeface="Times New Roman" pitchFamily="18" charset="0"/>
              </a:rPr>
              <a:t>Os gregos adquiriram seus conhecimentos de ervas na Índia, Babilônia, Egito e até na China.</a:t>
            </a:r>
          </a:p>
          <a:p>
            <a:pPr algn="just">
              <a:spcAft>
                <a:spcPts val="500"/>
              </a:spcAft>
              <a:defRPr/>
            </a:pPr>
            <a:r>
              <a:rPr lang="pt-BR" altLang="pt-BR" sz="1800" b="1" dirty="0" smtClean="0">
                <a:solidFill>
                  <a:schemeClr val="tx1"/>
                </a:solidFill>
                <a:latin typeface="Times New Roman" pitchFamily="18" charset="0"/>
                <a:cs typeface="Times New Roman" pitchFamily="18" charset="0"/>
              </a:rPr>
              <a:t>Idade das trevas</a:t>
            </a:r>
            <a:endParaRPr lang="pt-BR" altLang="pt-BR" sz="1800" b="1" dirty="0" smtClean="0">
              <a:solidFill>
                <a:schemeClr val="tx1"/>
              </a:solidFill>
              <a:latin typeface="Arial Unicode MS" pitchFamily="34" charset="-128"/>
              <a:ea typeface="Arial Unicode MS" pitchFamily="34" charset="-128"/>
              <a:cs typeface="Arial Unicode MS" pitchFamily="34" charset="-128"/>
            </a:endParaRPr>
          </a:p>
          <a:p>
            <a:pPr marL="285750" indent="-285750" algn="just">
              <a:spcAft>
                <a:spcPts val="500"/>
              </a:spcAft>
              <a:buFont typeface="Wingdings" panose="05000000000000000000" pitchFamily="2" charset="2"/>
              <a:buChar char="v"/>
              <a:defRPr/>
            </a:pPr>
            <a:r>
              <a:rPr lang="pt-BR" altLang="pt-BR" sz="1800" dirty="0" smtClean="0">
                <a:solidFill>
                  <a:schemeClr val="tx1"/>
                </a:solidFill>
                <a:latin typeface="Times New Roman" pitchFamily="18" charset="0"/>
                <a:cs typeface="Times New Roman" pitchFamily="18" charset="0"/>
              </a:rPr>
              <a:t>A P</a:t>
            </a:r>
            <a:r>
              <a:rPr lang="pt-BR" altLang="pt-BR" sz="1800" dirty="0" smtClean="0">
                <a:solidFill>
                  <a:schemeClr val="tx1"/>
                </a:solidFill>
                <a:latin typeface="Arial Unicode MS"/>
                <a:cs typeface="Times New Roman" pitchFamily="18" charset="0"/>
              </a:rPr>
              <a:t>é</a:t>
            </a:r>
            <a:r>
              <a:rPr lang="pt-BR" altLang="pt-BR" sz="1800" dirty="0" smtClean="0">
                <a:solidFill>
                  <a:schemeClr val="tx1"/>
                </a:solidFill>
                <a:latin typeface="Times New Roman" pitchFamily="18" charset="0"/>
                <a:cs typeface="Times New Roman" pitchFamily="18" charset="0"/>
              </a:rPr>
              <a:t>rsia tornou-se o centro de perfei</a:t>
            </a:r>
            <a:r>
              <a:rPr lang="pt-BR" altLang="pt-BR" sz="1800" dirty="0" smtClean="0">
                <a:solidFill>
                  <a:schemeClr val="tx1"/>
                </a:solidFill>
                <a:latin typeface="Arial Unicode MS"/>
                <a:cs typeface="Times New Roman" pitchFamily="18" charset="0"/>
              </a:rPr>
              <a:t>ç</a:t>
            </a:r>
            <a:r>
              <a:rPr lang="pt-BR" altLang="pt-BR" sz="1800" dirty="0" smtClean="0">
                <a:solidFill>
                  <a:schemeClr val="tx1"/>
                </a:solidFill>
                <a:latin typeface="Times New Roman" pitchFamily="18" charset="0"/>
                <a:cs typeface="Times New Roman" pitchFamily="18" charset="0"/>
              </a:rPr>
              <a:t>ão da </a:t>
            </a:r>
            <a:r>
              <a:rPr lang="pt-BR" altLang="pt-BR" sz="1800" dirty="0" smtClean="0">
                <a:solidFill>
                  <a:schemeClr val="tx1"/>
                </a:solidFill>
                <a:latin typeface="Arial Unicode MS"/>
                <a:cs typeface="Times New Roman" pitchFamily="18" charset="0"/>
              </a:rPr>
              <a:t>é</a:t>
            </a:r>
            <a:r>
              <a:rPr lang="pt-BR" altLang="pt-BR" sz="1800" dirty="0" smtClean="0">
                <a:solidFill>
                  <a:schemeClr val="tx1"/>
                </a:solidFill>
                <a:latin typeface="Times New Roman" pitchFamily="18" charset="0"/>
                <a:cs typeface="Times New Roman" pitchFamily="18" charset="0"/>
              </a:rPr>
              <a:t>poca, com os m</a:t>
            </a:r>
            <a:r>
              <a:rPr lang="pt-BR" altLang="pt-BR" sz="1800" dirty="0" smtClean="0">
                <a:solidFill>
                  <a:schemeClr val="tx1"/>
                </a:solidFill>
                <a:latin typeface="Arial Unicode MS"/>
                <a:cs typeface="Times New Roman" pitchFamily="18" charset="0"/>
              </a:rPr>
              <a:t>é</a:t>
            </a:r>
            <a:r>
              <a:rPr lang="pt-BR" altLang="pt-BR" sz="1800" dirty="0" smtClean="0">
                <a:solidFill>
                  <a:schemeClr val="tx1"/>
                </a:solidFill>
                <a:latin typeface="Times New Roman" pitchFamily="18" charset="0"/>
                <a:cs typeface="Times New Roman" pitchFamily="18" charset="0"/>
              </a:rPr>
              <a:t>dicos gregos sendo traduzidos para o </a:t>
            </a:r>
            <a:r>
              <a:rPr lang="pt-BR" altLang="pt-BR" sz="1800" dirty="0" smtClean="0">
                <a:solidFill>
                  <a:schemeClr val="tx1"/>
                </a:solidFill>
                <a:latin typeface="Arial Unicode MS"/>
                <a:cs typeface="Times New Roman" pitchFamily="18" charset="0"/>
              </a:rPr>
              <a:t>á</a:t>
            </a:r>
            <a:r>
              <a:rPr lang="pt-BR" altLang="pt-BR" sz="1800" dirty="0" smtClean="0">
                <a:solidFill>
                  <a:schemeClr val="tx1"/>
                </a:solidFill>
                <a:latin typeface="Times New Roman" pitchFamily="18" charset="0"/>
                <a:cs typeface="Times New Roman" pitchFamily="18" charset="0"/>
              </a:rPr>
              <a:t>rabe. </a:t>
            </a:r>
          </a:p>
          <a:p>
            <a:pPr marL="285750" indent="-285750" algn="just">
              <a:spcAft>
                <a:spcPts val="500"/>
              </a:spcAft>
              <a:buFont typeface="Wingdings" panose="05000000000000000000" pitchFamily="2" charset="2"/>
              <a:buChar char="v"/>
              <a:defRPr/>
            </a:pPr>
            <a:r>
              <a:rPr lang="pt-BR" altLang="pt-BR" sz="1800" dirty="0" smtClean="0">
                <a:solidFill>
                  <a:schemeClr val="tx1"/>
                </a:solidFill>
                <a:latin typeface="Times New Roman" pitchFamily="18" charset="0"/>
                <a:cs typeface="Times New Roman" pitchFamily="18" charset="0"/>
              </a:rPr>
              <a:t>Na Europa os progressos foram dificultados pela Igreja, que não via com bons olhos a aprendizagem cient</a:t>
            </a:r>
            <a:r>
              <a:rPr lang="pt-BR" altLang="pt-BR" sz="1800" dirty="0" smtClean="0">
                <a:solidFill>
                  <a:schemeClr val="tx1"/>
                </a:solidFill>
                <a:latin typeface="Arial Unicode MS"/>
                <a:cs typeface="Times New Roman" pitchFamily="18" charset="0"/>
              </a:rPr>
              <a:t>í</a:t>
            </a:r>
            <a:r>
              <a:rPr lang="pt-BR" altLang="pt-BR" sz="1800" dirty="0" smtClean="0">
                <a:solidFill>
                  <a:schemeClr val="tx1"/>
                </a:solidFill>
                <a:latin typeface="Times New Roman" pitchFamily="18" charset="0"/>
                <a:cs typeface="Times New Roman" pitchFamily="18" charset="0"/>
              </a:rPr>
              <a:t>fica, e encaravam a doen</a:t>
            </a:r>
            <a:r>
              <a:rPr lang="pt-BR" altLang="pt-BR" sz="1800" dirty="0" smtClean="0">
                <a:solidFill>
                  <a:schemeClr val="tx1"/>
                </a:solidFill>
                <a:latin typeface="Arial Unicode MS"/>
                <a:cs typeface="Times New Roman" pitchFamily="18" charset="0"/>
              </a:rPr>
              <a:t>ç</a:t>
            </a:r>
            <a:r>
              <a:rPr lang="pt-BR" altLang="pt-BR" sz="1800" dirty="0" smtClean="0">
                <a:solidFill>
                  <a:schemeClr val="tx1"/>
                </a:solidFill>
                <a:latin typeface="Times New Roman" pitchFamily="18" charset="0"/>
                <a:cs typeface="Times New Roman" pitchFamily="18" charset="0"/>
              </a:rPr>
              <a:t>a como um castigo; a medicina das plantas restringiu-se aos monges nos mosteiros e a algumas mulheres de aldeias remotas.</a:t>
            </a:r>
            <a:endParaRPr lang="pt-BR" altLang="pt-BR" sz="1800" dirty="0" smtClean="0">
              <a:solidFill>
                <a:schemeClr val="tx1"/>
              </a:solidFill>
              <a:latin typeface="Arial Unicode MS" pitchFamily="34" charset="-128"/>
              <a:ea typeface="Arial Unicode MS" pitchFamily="34" charset="-128"/>
              <a:cs typeface="Arial Unicode MS" pitchFamily="34" charset="-128"/>
            </a:endParaRPr>
          </a:p>
          <a:p>
            <a:pPr algn="just">
              <a:spcAft>
                <a:spcPts val="500"/>
              </a:spcAft>
              <a:defRPr/>
            </a:pPr>
            <a:r>
              <a:rPr lang="pt-BR" altLang="pt-BR" sz="1800" b="1" dirty="0" smtClean="0">
                <a:solidFill>
                  <a:schemeClr val="tx1"/>
                </a:solidFill>
                <a:latin typeface="Times New Roman" pitchFamily="18" charset="0"/>
                <a:cs typeface="Times New Roman" pitchFamily="18" charset="0"/>
              </a:rPr>
              <a:t>Renascimento.</a:t>
            </a:r>
            <a:endParaRPr lang="pt-BR" altLang="pt-BR" sz="1800" b="1" dirty="0" smtClean="0">
              <a:solidFill>
                <a:schemeClr val="tx1"/>
              </a:solidFill>
              <a:latin typeface="Arial Unicode MS" pitchFamily="34" charset="-128"/>
              <a:ea typeface="Arial Unicode MS" pitchFamily="34" charset="-128"/>
              <a:cs typeface="Arial Unicode MS" pitchFamily="34" charset="-128"/>
            </a:endParaRPr>
          </a:p>
          <a:p>
            <a:pPr algn="just">
              <a:spcAft>
                <a:spcPts val="500"/>
              </a:spcAft>
              <a:defRPr/>
            </a:pPr>
            <a:r>
              <a:rPr lang="pt-BR" altLang="pt-BR" sz="1800" dirty="0" smtClean="0">
                <a:solidFill>
                  <a:schemeClr val="tx1"/>
                </a:solidFill>
                <a:latin typeface="Times New Roman" pitchFamily="18" charset="0"/>
                <a:cs typeface="Times New Roman" pitchFamily="18" charset="0"/>
              </a:rPr>
              <a:t>O s</a:t>
            </a:r>
            <a:r>
              <a:rPr lang="pt-BR" altLang="pt-BR" sz="1800" dirty="0" smtClean="0">
                <a:solidFill>
                  <a:schemeClr val="tx1"/>
                </a:solidFill>
                <a:latin typeface="Arial Unicode MS"/>
                <a:cs typeface="Times New Roman" pitchFamily="18" charset="0"/>
              </a:rPr>
              <a:t>é</a:t>
            </a:r>
            <a:r>
              <a:rPr lang="pt-BR" altLang="pt-BR" sz="1800" dirty="0" smtClean="0">
                <a:solidFill>
                  <a:schemeClr val="tx1"/>
                </a:solidFill>
                <a:latin typeface="Times New Roman" pitchFamily="18" charset="0"/>
                <a:cs typeface="Times New Roman" pitchFamily="18" charset="0"/>
              </a:rPr>
              <a:t>culo XV traz a era dourada para as ervas: </a:t>
            </a:r>
            <a:r>
              <a:rPr lang="pt-BR" altLang="pt-BR" sz="1800" dirty="0" smtClean="0">
                <a:solidFill>
                  <a:schemeClr val="tx1"/>
                </a:solidFill>
                <a:latin typeface="Arial Unicode MS"/>
                <a:cs typeface="Times New Roman" pitchFamily="18" charset="0"/>
              </a:rPr>
              <a:t>à</a:t>
            </a:r>
            <a:r>
              <a:rPr lang="pt-BR" altLang="pt-BR" sz="1800" dirty="0" smtClean="0">
                <a:solidFill>
                  <a:schemeClr val="tx1"/>
                </a:solidFill>
                <a:latin typeface="Times New Roman" pitchFamily="18" charset="0"/>
                <a:cs typeface="Times New Roman" pitchFamily="18" charset="0"/>
              </a:rPr>
              <a:t> partir da observa</a:t>
            </a:r>
            <a:r>
              <a:rPr lang="pt-BR" altLang="pt-BR" sz="1800" dirty="0" smtClean="0">
                <a:solidFill>
                  <a:schemeClr val="tx1"/>
                </a:solidFill>
                <a:latin typeface="Arial Unicode MS"/>
                <a:cs typeface="Times New Roman" pitchFamily="18" charset="0"/>
              </a:rPr>
              <a:t>ç</a:t>
            </a:r>
            <a:r>
              <a:rPr lang="pt-BR" altLang="pt-BR" sz="1800" dirty="0" smtClean="0">
                <a:solidFill>
                  <a:schemeClr val="tx1"/>
                </a:solidFill>
                <a:latin typeface="Times New Roman" pitchFamily="18" charset="0"/>
                <a:cs typeface="Times New Roman" pitchFamily="18" charset="0"/>
              </a:rPr>
              <a:t>ão dos resultados dos rem</a:t>
            </a:r>
            <a:r>
              <a:rPr lang="pt-BR" altLang="pt-BR" sz="1800" dirty="0" smtClean="0">
                <a:solidFill>
                  <a:schemeClr val="tx1"/>
                </a:solidFill>
                <a:latin typeface="Arial Unicode MS"/>
                <a:cs typeface="Times New Roman" pitchFamily="18" charset="0"/>
              </a:rPr>
              <a:t>é</a:t>
            </a:r>
            <a:r>
              <a:rPr lang="pt-BR" altLang="pt-BR" sz="1800" dirty="0" smtClean="0">
                <a:solidFill>
                  <a:schemeClr val="tx1"/>
                </a:solidFill>
                <a:latin typeface="Times New Roman" pitchFamily="18" charset="0"/>
                <a:cs typeface="Times New Roman" pitchFamily="18" charset="0"/>
              </a:rPr>
              <a:t>dios </a:t>
            </a:r>
            <a:r>
              <a:rPr lang="pt-BR" altLang="pt-BR" sz="1800" dirty="0" smtClean="0">
                <a:solidFill>
                  <a:schemeClr val="tx1"/>
                </a:solidFill>
                <a:latin typeface="Arial Unicode MS"/>
                <a:cs typeface="Times New Roman" pitchFamily="18" charset="0"/>
              </a:rPr>
              <a:t>à</a:t>
            </a:r>
            <a:r>
              <a:rPr lang="pt-BR" altLang="pt-BR" sz="1800" dirty="0" smtClean="0">
                <a:solidFill>
                  <a:schemeClr val="tx1"/>
                </a:solidFill>
                <a:latin typeface="Times New Roman" pitchFamily="18" charset="0"/>
                <a:cs typeface="Times New Roman" pitchFamily="18" charset="0"/>
              </a:rPr>
              <a:t> base de ervas; Nesse ambiente racional as mulheres foram proibidas de estudar e os curandeiros não profissionais eram hereges.</a:t>
            </a:r>
            <a:endParaRPr lang="pt-BR" altLang="pt-BR" sz="1800" dirty="0" smtClean="0">
              <a:solidFill>
                <a:schemeClr val="tx1"/>
              </a:solidFill>
              <a:latin typeface="Arial Unicode MS" pitchFamily="34" charset="-128"/>
              <a:ea typeface="Arial Unicode MS" pitchFamily="34" charset="-128"/>
              <a:cs typeface="Arial Unicode MS" pitchFamily="34" charset="-128"/>
            </a:endParaRPr>
          </a:p>
          <a:p>
            <a:pPr algn="just">
              <a:spcAft>
                <a:spcPts val="500"/>
              </a:spcAft>
              <a:defRPr/>
            </a:pPr>
            <a:r>
              <a:rPr lang="pt-BR" altLang="pt-BR" sz="1800" b="1" dirty="0" smtClean="0">
                <a:solidFill>
                  <a:schemeClr val="tx1"/>
                </a:solidFill>
                <a:latin typeface="Times New Roman" pitchFamily="18" charset="0"/>
                <a:cs typeface="Times New Roman" pitchFamily="18" charset="0"/>
              </a:rPr>
              <a:t>Idade Industrial e Moderna</a:t>
            </a:r>
            <a:endParaRPr lang="pt-BR" altLang="pt-BR" sz="1800" b="1" dirty="0" smtClean="0">
              <a:solidFill>
                <a:schemeClr val="tx1"/>
              </a:solidFill>
              <a:latin typeface="Arial Unicode MS" pitchFamily="34" charset="-128"/>
              <a:ea typeface="Arial Unicode MS" pitchFamily="34" charset="-128"/>
              <a:cs typeface="Arial Unicode MS" pitchFamily="34" charset="-128"/>
            </a:endParaRPr>
          </a:p>
          <a:p>
            <a:pPr algn="just">
              <a:spcAft>
                <a:spcPts val="500"/>
              </a:spcAft>
              <a:defRPr/>
            </a:pPr>
            <a:r>
              <a:rPr lang="pt-BR" altLang="pt-BR" sz="1800" dirty="0" smtClean="0">
                <a:solidFill>
                  <a:schemeClr val="tx1"/>
                </a:solidFill>
                <a:latin typeface="Times New Roman" pitchFamily="18" charset="0"/>
                <a:cs typeface="Times New Roman" pitchFamily="18" charset="0"/>
              </a:rPr>
              <a:t>A ciência levou ao desenvolvimento do assunto ervas, sintetizando partes das plantas e concentrando dosagens.</a:t>
            </a:r>
            <a:endParaRPr lang="pt-BR" altLang="pt-BR" sz="1800" dirty="0" smtClean="0">
              <a:solidFill>
                <a:schemeClr val="tx1"/>
              </a:solidFill>
              <a:latin typeface="Arial Unicode MS" pitchFamily="34" charset="-128"/>
              <a:ea typeface="Arial Unicode MS" pitchFamily="34" charset="-128"/>
              <a:cs typeface="Arial Unicode MS" pitchFamily="34" charset="-128"/>
            </a:endParaRPr>
          </a:p>
          <a:p>
            <a:pPr algn="just">
              <a:spcAft>
                <a:spcPts val="500"/>
              </a:spcAft>
              <a:defRPr/>
            </a:pPr>
            <a:r>
              <a:rPr lang="pt-BR" altLang="pt-BR" sz="1800" dirty="0" smtClean="0">
                <a:solidFill>
                  <a:schemeClr val="tx1"/>
                </a:solidFill>
                <a:latin typeface="Times New Roman" pitchFamily="18" charset="0"/>
                <a:cs typeface="Times New Roman" pitchFamily="18" charset="0"/>
              </a:rPr>
              <a:t>O uso mais baixo das ervas foi no in</a:t>
            </a:r>
            <a:r>
              <a:rPr lang="pt-BR" altLang="pt-BR" sz="1800" dirty="0" smtClean="0">
                <a:solidFill>
                  <a:schemeClr val="tx1"/>
                </a:solidFill>
                <a:latin typeface="Arial Unicode MS"/>
                <a:cs typeface="Times New Roman" pitchFamily="18" charset="0"/>
              </a:rPr>
              <a:t>í</a:t>
            </a:r>
            <a:r>
              <a:rPr lang="pt-BR" altLang="pt-BR" sz="1800" dirty="0" smtClean="0">
                <a:solidFill>
                  <a:schemeClr val="tx1"/>
                </a:solidFill>
                <a:latin typeface="Times New Roman" pitchFamily="18" charset="0"/>
                <a:cs typeface="Times New Roman" pitchFamily="18" charset="0"/>
              </a:rPr>
              <a:t>cio do </a:t>
            </a:r>
            <a:r>
              <a:rPr lang="pt-BR" altLang="pt-BR" sz="1800" dirty="0" err="1" smtClean="0">
                <a:solidFill>
                  <a:schemeClr val="tx1"/>
                </a:solidFill>
                <a:latin typeface="Times New Roman" pitchFamily="18" charset="0"/>
                <a:cs typeface="Times New Roman" pitchFamily="18" charset="0"/>
              </a:rPr>
              <a:t>s</a:t>
            </a:r>
            <a:r>
              <a:rPr lang="pt-BR" altLang="pt-BR" sz="1800" dirty="0" err="1" smtClean="0">
                <a:solidFill>
                  <a:schemeClr val="tx1"/>
                </a:solidFill>
                <a:latin typeface="Arial Unicode MS"/>
                <a:cs typeface="Times New Roman" pitchFamily="18" charset="0"/>
              </a:rPr>
              <a:t>é</a:t>
            </a:r>
            <a:r>
              <a:rPr lang="pt-BR" altLang="pt-BR" sz="1800" dirty="0" err="1" smtClean="0">
                <a:solidFill>
                  <a:schemeClr val="tx1"/>
                </a:solidFill>
                <a:latin typeface="Times New Roman" pitchFamily="18" charset="0"/>
                <a:cs typeface="Times New Roman" pitchFamily="18" charset="0"/>
              </a:rPr>
              <a:t>c</a:t>
            </a:r>
            <a:r>
              <a:rPr lang="pt-BR" altLang="pt-BR" sz="1800" dirty="0" smtClean="0">
                <a:solidFill>
                  <a:schemeClr val="tx1"/>
                </a:solidFill>
                <a:latin typeface="Times New Roman" pitchFamily="18" charset="0"/>
                <a:cs typeface="Times New Roman" pitchFamily="18" charset="0"/>
              </a:rPr>
              <a:t> XX, mas com os efeitos secund</a:t>
            </a:r>
            <a:r>
              <a:rPr lang="pt-BR" altLang="pt-BR" sz="1800" dirty="0" smtClean="0">
                <a:solidFill>
                  <a:schemeClr val="tx1"/>
                </a:solidFill>
                <a:latin typeface="Arial Unicode MS"/>
                <a:cs typeface="Times New Roman" pitchFamily="18" charset="0"/>
              </a:rPr>
              <a:t>á</a:t>
            </a:r>
            <a:r>
              <a:rPr lang="pt-BR" altLang="pt-BR" sz="1800" dirty="0" smtClean="0">
                <a:solidFill>
                  <a:schemeClr val="tx1"/>
                </a:solidFill>
                <a:latin typeface="Times New Roman" pitchFamily="18" charset="0"/>
                <a:cs typeface="Times New Roman" pitchFamily="18" charset="0"/>
              </a:rPr>
              <a:t>rios das drogas artificiais, a ecologia incentivando uma volta ao natural, est</a:t>
            </a:r>
            <a:r>
              <a:rPr lang="pt-BR" altLang="pt-BR" sz="1800" dirty="0" smtClean="0">
                <a:solidFill>
                  <a:schemeClr val="tx1"/>
                </a:solidFill>
                <a:latin typeface="Arial Unicode MS"/>
                <a:cs typeface="Times New Roman" pitchFamily="18" charset="0"/>
              </a:rPr>
              <a:t>á</a:t>
            </a:r>
            <a:r>
              <a:rPr lang="pt-BR" altLang="pt-BR" sz="1800" dirty="0" smtClean="0">
                <a:solidFill>
                  <a:schemeClr val="tx1"/>
                </a:solidFill>
                <a:latin typeface="Times New Roman" pitchFamily="18" charset="0"/>
                <a:cs typeface="Times New Roman" pitchFamily="18" charset="0"/>
              </a:rPr>
              <a:t> acontecendo um renascimento fant</a:t>
            </a:r>
            <a:r>
              <a:rPr lang="pt-BR" altLang="pt-BR" sz="1800" dirty="0" smtClean="0">
                <a:solidFill>
                  <a:schemeClr val="tx1"/>
                </a:solidFill>
                <a:latin typeface="Arial Unicode MS"/>
                <a:cs typeface="Times New Roman" pitchFamily="18" charset="0"/>
              </a:rPr>
              <a:t>á</a:t>
            </a:r>
            <a:r>
              <a:rPr lang="pt-BR" altLang="pt-BR" sz="1800" dirty="0" smtClean="0">
                <a:solidFill>
                  <a:schemeClr val="tx1"/>
                </a:solidFill>
                <a:latin typeface="Times New Roman" pitchFamily="18" charset="0"/>
                <a:cs typeface="Times New Roman" pitchFamily="18" charset="0"/>
              </a:rPr>
              <a:t>stico da utiliza</a:t>
            </a:r>
            <a:r>
              <a:rPr lang="pt-BR" altLang="pt-BR" sz="1800" dirty="0" smtClean="0">
                <a:solidFill>
                  <a:schemeClr val="tx1"/>
                </a:solidFill>
                <a:latin typeface="Arial Unicode MS"/>
                <a:cs typeface="Times New Roman" pitchFamily="18" charset="0"/>
              </a:rPr>
              <a:t>ç</a:t>
            </a:r>
            <a:r>
              <a:rPr lang="pt-BR" altLang="pt-BR" sz="1800" dirty="0" smtClean="0">
                <a:solidFill>
                  <a:schemeClr val="tx1"/>
                </a:solidFill>
                <a:latin typeface="Times New Roman" pitchFamily="18" charset="0"/>
                <a:cs typeface="Times New Roman" pitchFamily="18" charset="0"/>
              </a:rPr>
              <a:t>ão das ervas.</a:t>
            </a:r>
            <a:endParaRPr lang="pt-BR" altLang="pt-BR" sz="1800" dirty="0" smtClean="0">
              <a:solidFill>
                <a:schemeClr val="tx1"/>
              </a:solidFill>
              <a:latin typeface="Arial Unicode MS" pitchFamily="34" charset="-128"/>
              <a:ea typeface="Arial Unicode MS" pitchFamily="34" charset="-128"/>
              <a:cs typeface="Arial Unicode MS" pitchFamily="34" charset="-128"/>
            </a:endParaRPr>
          </a:p>
          <a:p>
            <a:pPr algn="just">
              <a:spcAft>
                <a:spcPts val="500"/>
              </a:spcAft>
              <a:defRPr/>
            </a:pPr>
            <a:endParaRPr lang="pt-BR" altLang="pt-BR" sz="18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49264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478"/>
                                        </p:tgtEl>
                                        <p:attrNameLst>
                                          <p:attrName>style.visibility</p:attrName>
                                        </p:attrNameLst>
                                      </p:cBhvr>
                                      <p:to>
                                        <p:strVal val="visible"/>
                                      </p:to>
                                    </p:set>
                                    <p:anim to="" calcmode="lin" valueType="num">
                                      <p:cBhvr>
                                        <p:cTn id="7" dur="1" fill="hold"/>
                                        <p:tgtEl>
                                          <p:spTgt spid="154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7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Box 1070"/>
          <p:cNvSpPr txBox="1">
            <a:spLocks noGrp="1" noChangeArrowheads="1"/>
          </p:cNvSpPr>
          <p:nvPr>
            <p:ph type="ctrTitle"/>
          </p:nvPr>
        </p:nvSpPr>
        <p:spPr>
          <a:xfrm>
            <a:off x="979174" y="2348880"/>
            <a:ext cx="7315200" cy="1143000"/>
          </a:xfrm>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ormAutofit fontScale="90000"/>
          </a:bodyPr>
          <a:lstStyle/>
          <a:p>
            <a:pPr algn="l" defTabSz="971550">
              <a:defRPr/>
            </a:pPr>
            <a:r>
              <a:rPr lang="pt-BR" altLang="pt-BR" b="1" dirty="0" smtClean="0">
                <a:ea typeface="Arial Unicode MS" pitchFamily="34" charset="-128"/>
                <a:cs typeface="Arial Unicode MS" pitchFamily="34" charset="-128"/>
              </a:rPr>
              <a:t>Plantas Medicinais, plantas que curam</a:t>
            </a:r>
            <a:endParaRPr lang="pt-BR" altLang="pt-BR" b="1" dirty="0" smtClean="0"/>
          </a:p>
        </p:txBody>
      </p:sp>
      <p:sp>
        <p:nvSpPr>
          <p:cNvPr id="2" name="AutoShape 2" descr="Resultado de imagem para sabuguei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Resultado de imagem para sabugueir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6" descr="Resultado de imagem para sabugueir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6872" name="Picture 8" descr="Resultado de imagem para sabuguei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108" y="308783"/>
            <a:ext cx="2129317" cy="1421319"/>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0"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8425" y="345986"/>
            <a:ext cx="2080480" cy="138807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Resultado de imagem para cavalinh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6878" name="Picture 14" descr="Resultado de imagem para cavalinh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6774" y="312738"/>
            <a:ext cx="2095984" cy="1391865"/>
          </a:xfrm>
          <a:prstGeom prst="rect">
            <a:avLst/>
          </a:prstGeom>
          <a:noFill/>
          <a:extLst>
            <a:ext uri="{909E8E84-426E-40DD-AFC4-6F175D3DCCD1}">
              <a14:hiddenFill xmlns:a14="http://schemas.microsoft.com/office/drawing/2010/main">
                <a:solidFill>
                  <a:srgbClr val="FFFFFF"/>
                </a:solidFill>
              </a14:hiddenFill>
            </a:ext>
          </a:extLst>
        </p:spPr>
      </p:pic>
      <p:pic>
        <p:nvPicPr>
          <p:cNvPr id="36880" name="Picture 16" descr="Imagem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758" y="332656"/>
            <a:ext cx="1782658" cy="1404199"/>
          </a:xfrm>
          <a:prstGeom prst="rect">
            <a:avLst/>
          </a:prstGeom>
          <a:noFill/>
          <a:extLst>
            <a:ext uri="{909E8E84-426E-40DD-AFC4-6F175D3DCCD1}">
              <a14:hiddenFill xmlns:a14="http://schemas.microsoft.com/office/drawing/2010/main">
                <a:solidFill>
                  <a:srgbClr val="FFFFFF"/>
                </a:solidFill>
              </a14:hiddenFill>
            </a:ext>
          </a:extLst>
        </p:spPr>
      </p:pic>
      <p:pic>
        <p:nvPicPr>
          <p:cNvPr id="36882" name="Picture 18" descr="Imagem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747" y="4161136"/>
            <a:ext cx="1942997" cy="1942997"/>
          </a:xfrm>
          <a:prstGeom prst="rect">
            <a:avLst/>
          </a:prstGeom>
          <a:noFill/>
          <a:extLst>
            <a:ext uri="{909E8E84-426E-40DD-AFC4-6F175D3DCCD1}">
              <a14:hiddenFill xmlns:a14="http://schemas.microsoft.com/office/drawing/2010/main">
                <a:solidFill>
                  <a:srgbClr val="FFFFFF"/>
                </a:solidFill>
              </a14:hiddenFill>
            </a:ext>
          </a:extLst>
        </p:spPr>
      </p:pic>
      <p:pic>
        <p:nvPicPr>
          <p:cNvPr id="36884" name="Picture 20" descr="Resultado de imagem para calendul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7744" y="4159081"/>
            <a:ext cx="2351161" cy="194505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2" descr="Resultado de imagem para hortelÃ£"/>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6890" name="Picture 26" descr="Imagem relaciona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8905" y="4159081"/>
            <a:ext cx="2113335" cy="1887051"/>
          </a:xfrm>
          <a:prstGeom prst="rect">
            <a:avLst/>
          </a:prstGeom>
          <a:noFill/>
          <a:extLst>
            <a:ext uri="{909E8E84-426E-40DD-AFC4-6F175D3DCCD1}">
              <a14:hiddenFill xmlns:a14="http://schemas.microsoft.com/office/drawing/2010/main">
                <a:solidFill>
                  <a:srgbClr val="FFFFFF"/>
                </a:solidFill>
              </a14:hiddenFill>
            </a:ext>
          </a:extLst>
        </p:spPr>
      </p:pic>
      <p:pic>
        <p:nvPicPr>
          <p:cNvPr id="36892" name="Picture 28" descr="Resultado de imagem para capim sant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32240" y="4159080"/>
            <a:ext cx="1975946" cy="188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025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228600" y="874440"/>
            <a:ext cx="7871791" cy="635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itchFamily="18" charset="0"/>
              </a:defRPr>
            </a:lvl1pPr>
            <a:lvl2pPr marL="482600" indent="-482600">
              <a:spcBef>
                <a:spcPct val="20000"/>
              </a:spcBef>
              <a:buChar char="–"/>
              <a:defRPr sz="2800">
                <a:solidFill>
                  <a:schemeClr val="tx1"/>
                </a:solidFill>
                <a:latin typeface="Times New Roman" pitchFamily="18" charset="0"/>
              </a:defRPr>
            </a:lvl2pPr>
            <a:lvl3pPr marL="11811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algn="ctr">
              <a:spcBef>
                <a:spcPts val="1200"/>
              </a:spcBef>
              <a:spcAft>
                <a:spcPts val="1200"/>
              </a:spcAft>
              <a:buClr>
                <a:schemeClr val="bg1"/>
              </a:buClr>
              <a:buFont typeface="Arial" charset="0"/>
              <a:buNone/>
            </a:pPr>
            <a:endParaRPr lang="pt-BR" altLang="pt-BR" sz="3600" b="1" dirty="0">
              <a:latin typeface="Arial" charset="0"/>
              <a:ea typeface="Arial Unicode MS" pitchFamily="34" charset="-128"/>
              <a:cs typeface="Arial Unicode MS" pitchFamily="34" charset="-128"/>
            </a:endParaRPr>
          </a:p>
          <a:p>
            <a:pPr lvl="1" algn="just">
              <a:spcBef>
                <a:spcPct val="50000"/>
              </a:spcBef>
              <a:spcAft>
                <a:spcPts val="500"/>
              </a:spcAft>
              <a:buClr>
                <a:schemeClr val="bg1"/>
              </a:buClr>
              <a:buFont typeface="Arial" charset="0"/>
              <a:buNone/>
            </a:pPr>
            <a:r>
              <a:rPr lang="pt-BR" altLang="pt-BR" sz="2400" b="1" dirty="0" smtClean="0">
                <a:ea typeface="Arial Unicode MS" pitchFamily="34" charset="-128"/>
                <a:cs typeface="Arial Unicode MS" pitchFamily="34" charset="-128"/>
              </a:rPr>
              <a:t>Nome popular</a:t>
            </a:r>
            <a:r>
              <a:rPr lang="pt-BR" altLang="pt-BR" sz="2400" dirty="0" smtClean="0">
                <a:ea typeface="Arial Unicode MS" pitchFamily="34" charset="-128"/>
                <a:cs typeface="Arial Unicode MS" pitchFamily="34" charset="-128"/>
              </a:rPr>
              <a:t>: Lavanda ou Alfazema</a:t>
            </a:r>
          </a:p>
          <a:p>
            <a:pPr lvl="1" algn="just">
              <a:spcBef>
                <a:spcPct val="50000"/>
              </a:spcBef>
              <a:spcAft>
                <a:spcPts val="500"/>
              </a:spcAft>
              <a:buClr>
                <a:schemeClr val="bg1"/>
              </a:buClr>
              <a:buFont typeface="Arial" charset="0"/>
              <a:buNone/>
            </a:pPr>
            <a:r>
              <a:rPr lang="pt-BR" altLang="pt-BR" sz="2400" dirty="0" smtClean="0">
                <a:ea typeface="Arial Unicode MS" pitchFamily="34" charset="-128"/>
                <a:cs typeface="Arial Unicode MS" pitchFamily="34" charset="-128"/>
              </a:rPr>
              <a:t> (espécie de lavanda)</a:t>
            </a:r>
          </a:p>
          <a:p>
            <a:pPr lvl="1" algn="just">
              <a:spcBef>
                <a:spcPct val="50000"/>
              </a:spcBef>
              <a:spcAft>
                <a:spcPts val="500"/>
              </a:spcAft>
              <a:buClr>
                <a:schemeClr val="bg1"/>
              </a:buClr>
              <a:buFont typeface="Arial" charset="0"/>
              <a:buNone/>
            </a:pPr>
            <a:r>
              <a:rPr lang="pt-BR" altLang="pt-BR" sz="2400" b="1" dirty="0" smtClean="0">
                <a:ea typeface="Arial Unicode MS" pitchFamily="34" charset="-128"/>
                <a:cs typeface="Arial Unicode MS" pitchFamily="34" charset="-128"/>
              </a:rPr>
              <a:t>Parte usada</a:t>
            </a:r>
            <a:r>
              <a:rPr lang="pt-BR" altLang="pt-BR" sz="2400" dirty="0" smtClean="0">
                <a:ea typeface="Arial Unicode MS" pitchFamily="34" charset="-128"/>
                <a:cs typeface="Arial Unicode MS" pitchFamily="34" charset="-128"/>
              </a:rPr>
              <a:t>: toda a planta</a:t>
            </a:r>
            <a:endParaRPr lang="pt-BR" altLang="pt-BR" sz="2400" dirty="0">
              <a:ea typeface="Arial Unicode MS" pitchFamily="34" charset="-128"/>
              <a:cs typeface="Arial Unicode MS" pitchFamily="34" charset="-128"/>
            </a:endParaRPr>
          </a:p>
          <a:p>
            <a:pPr lvl="1" algn="just">
              <a:spcBef>
                <a:spcPct val="50000"/>
              </a:spcBef>
              <a:spcAft>
                <a:spcPts val="500"/>
              </a:spcAft>
              <a:buClr>
                <a:schemeClr val="bg1"/>
              </a:buClr>
              <a:buFont typeface="Arial" charset="0"/>
              <a:buNone/>
            </a:pPr>
            <a:r>
              <a:rPr lang="pt-BR" altLang="pt-BR" sz="2400" b="1" dirty="0" smtClean="0">
                <a:ea typeface="Arial Unicode MS" pitchFamily="34" charset="-128"/>
                <a:cs typeface="Arial Unicode MS" pitchFamily="34" charset="-128"/>
              </a:rPr>
              <a:t>Indicações</a:t>
            </a:r>
            <a:r>
              <a:rPr lang="pt-BR" altLang="pt-BR" sz="2400" dirty="0">
                <a:ea typeface="Arial Unicode MS" pitchFamily="34" charset="-128"/>
                <a:cs typeface="Arial Unicode MS" pitchFamily="34" charset="-128"/>
              </a:rPr>
              <a:t>: </a:t>
            </a:r>
            <a:r>
              <a:rPr lang="pt-BR" altLang="pt-BR" sz="2400" dirty="0" err="1" smtClean="0">
                <a:ea typeface="Arial Unicode MS" pitchFamily="34" charset="-128"/>
                <a:cs typeface="Arial Unicode MS" pitchFamily="34" charset="-128"/>
              </a:rPr>
              <a:t>anúria</a:t>
            </a:r>
            <a:r>
              <a:rPr lang="pt-BR" altLang="pt-BR" sz="2400" dirty="0" smtClean="0">
                <a:ea typeface="Arial Unicode MS" pitchFamily="34" charset="-128"/>
                <a:cs typeface="Arial Unicode MS" pitchFamily="34" charset="-128"/>
              </a:rPr>
              <a:t> (ausência total da urina), </a:t>
            </a:r>
            <a:r>
              <a:rPr lang="pt-BR" altLang="pt-BR" sz="2400" dirty="0" err="1" smtClean="0">
                <a:ea typeface="Arial Unicode MS" pitchFamily="34" charset="-128"/>
                <a:cs typeface="Arial Unicode MS" pitchFamily="34" charset="-128"/>
              </a:rPr>
              <a:t>amenorréia</a:t>
            </a:r>
            <a:r>
              <a:rPr lang="pt-BR" altLang="pt-BR" sz="2400" dirty="0" smtClean="0">
                <a:ea typeface="Arial Unicode MS" pitchFamily="34" charset="-128"/>
                <a:cs typeface="Arial Unicode MS" pitchFamily="34" charset="-128"/>
              </a:rPr>
              <a:t> (ausência da mestruação), </a:t>
            </a:r>
            <a:r>
              <a:rPr lang="pt-BR" altLang="pt-BR" sz="2400" dirty="0">
                <a:ea typeface="Arial Unicode MS" pitchFamily="34" charset="-128"/>
                <a:cs typeface="Arial Unicode MS" pitchFamily="34" charset="-128"/>
              </a:rPr>
              <a:t>peitoral (bronquite e gripe), </a:t>
            </a:r>
            <a:r>
              <a:rPr lang="pt-BR" altLang="pt-BR" sz="2400" dirty="0" err="1">
                <a:ea typeface="Arial Unicode MS" pitchFamily="34" charset="-128"/>
                <a:cs typeface="Arial Unicode MS" pitchFamily="34" charset="-128"/>
              </a:rPr>
              <a:t>carminativo</a:t>
            </a:r>
            <a:r>
              <a:rPr lang="pt-BR" altLang="pt-BR" sz="2400" dirty="0">
                <a:ea typeface="Arial Unicode MS" pitchFamily="34" charset="-128"/>
                <a:cs typeface="Arial Unicode MS" pitchFamily="34" charset="-128"/>
              </a:rPr>
              <a:t>, antiespasmódico, </a:t>
            </a:r>
            <a:r>
              <a:rPr lang="pt-BR" altLang="pt-BR" sz="2400" dirty="0" smtClean="0">
                <a:ea typeface="Arial Unicode MS" pitchFamily="34" charset="-128"/>
                <a:cs typeface="Arial Unicode MS" pitchFamily="34" charset="-128"/>
              </a:rPr>
              <a:t>antisséptico</a:t>
            </a:r>
            <a:r>
              <a:rPr lang="pt-BR" altLang="pt-BR" sz="2400" dirty="0">
                <a:ea typeface="Arial Unicode MS" pitchFamily="34" charset="-128"/>
                <a:cs typeface="Arial Unicode MS" pitchFamily="34" charset="-128"/>
              </a:rPr>
              <a:t>, estimulante, cicatrizante e digestivo. </a:t>
            </a:r>
            <a:r>
              <a:rPr lang="pt-BR" altLang="pt-BR" sz="2400" dirty="0">
                <a:cs typeface="Times New Roman" pitchFamily="18" charset="0"/>
              </a:rPr>
              <a:t>Combate depressão, insônia, vertigens e enxaquecas, gases, problemas de baço, fígado e cólicas intestinais. O uso local alivia dores reumáticas e tem função cicatrizante.</a:t>
            </a:r>
            <a:r>
              <a:rPr lang="pt-BR" altLang="pt-BR" sz="2400" dirty="0">
                <a:ea typeface="Arial Unicode MS" pitchFamily="34" charset="-128"/>
                <a:cs typeface="Arial Unicode MS" pitchFamily="34" charset="-128"/>
              </a:rPr>
              <a:t> .</a:t>
            </a:r>
          </a:p>
          <a:p>
            <a:pPr lvl="1" algn="just">
              <a:spcBef>
                <a:spcPct val="50000"/>
              </a:spcBef>
              <a:spcAft>
                <a:spcPts val="500"/>
              </a:spcAft>
              <a:buClr>
                <a:schemeClr val="bg1"/>
              </a:buClr>
              <a:buFont typeface="Arial" charset="0"/>
              <a:buNone/>
            </a:pPr>
            <a:r>
              <a:rPr lang="pt-BR" altLang="pt-BR" sz="2000" dirty="0" smtClean="0">
                <a:ea typeface="Arial Unicode MS" pitchFamily="34" charset="-128"/>
                <a:cs typeface="Arial Unicode MS" pitchFamily="34" charset="-128"/>
              </a:rPr>
              <a:t>.</a:t>
            </a:r>
            <a:endParaRPr lang="pt-BR" altLang="pt-BR" sz="2000" dirty="0">
              <a:ea typeface="Arial Unicode MS" pitchFamily="34" charset="-128"/>
              <a:cs typeface="Arial Unicode MS" pitchFamily="34" charset="-128"/>
            </a:endParaRPr>
          </a:p>
          <a:p>
            <a:pPr lvl="1" algn="just">
              <a:spcBef>
                <a:spcPts val="500"/>
              </a:spcBef>
              <a:spcAft>
                <a:spcPts val="500"/>
              </a:spcAft>
              <a:buClr>
                <a:schemeClr val="bg1"/>
              </a:buClr>
              <a:buFont typeface="Arial" charset="0"/>
              <a:buNone/>
            </a:pPr>
            <a:endParaRPr lang="pt-BR" altLang="pt-BR" sz="1800" b="1" dirty="0">
              <a:latin typeface="Arial Unicode MS" pitchFamily="34" charset="-128"/>
              <a:ea typeface="Arial Unicode MS" pitchFamily="34" charset="-128"/>
              <a:cs typeface="Arial Unicode MS" pitchFamily="34" charset="-128"/>
            </a:endParaRPr>
          </a:p>
        </p:txBody>
      </p:sp>
      <p:sp>
        <p:nvSpPr>
          <p:cNvPr id="4" name="Rectangle 2"/>
          <p:cNvSpPr txBox="1">
            <a:spLocks noChangeArrowheads="1"/>
          </p:cNvSpPr>
          <p:nvPr/>
        </p:nvSpPr>
        <p:spPr>
          <a:xfrm>
            <a:off x="1475656" y="188640"/>
            <a:ext cx="28956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spcBef>
                <a:spcPts val="1200"/>
              </a:spcBef>
              <a:spcAft>
                <a:spcPts val="1200"/>
              </a:spcAft>
            </a:pPr>
            <a:r>
              <a:rPr lang="pt-BR" altLang="pt-BR" sz="3200" b="1" i="1" kern="0" dirty="0" smtClean="0">
                <a:solidFill>
                  <a:sysClr val="windowText" lastClr="000000"/>
                </a:solidFill>
                <a:ea typeface="Arial Unicode MS" pitchFamily="34" charset="-128"/>
                <a:cs typeface="Arial Unicode MS" pitchFamily="34" charset="-128"/>
              </a:rPr>
              <a:t>Lavanda</a:t>
            </a:r>
            <a:r>
              <a:rPr lang="pt-BR" altLang="pt-BR" sz="3200" b="1" kern="0" dirty="0" smtClean="0">
                <a:solidFill>
                  <a:sysClr val="windowText" lastClr="000000"/>
                </a:solidFill>
                <a:latin typeface="Arial" charset="0"/>
                <a:ea typeface="Arial Unicode MS" pitchFamily="34" charset="-128"/>
                <a:cs typeface="Arial Unicode MS" pitchFamily="34" charset="-128"/>
              </a:rPr>
              <a:t> </a:t>
            </a:r>
            <a:endParaRPr lang="pt-BR" altLang="pt-BR" sz="3200" b="1" kern="0" dirty="0">
              <a:solidFill>
                <a:sysClr val="windowText" lastClr="000000"/>
              </a:solidFill>
              <a:latin typeface="Arial" charset="0"/>
              <a:ea typeface="Arial Unicode MS" pitchFamily="34" charset="-128"/>
              <a:cs typeface="Arial Unicode MS" pitchFamily="34" charset="-128"/>
            </a:endParaRPr>
          </a:p>
        </p:txBody>
      </p:sp>
      <p:pic>
        <p:nvPicPr>
          <p:cNvPr id="35842" name="Picture 2" descr="Resultado de imagem para alfaz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88640"/>
            <a:ext cx="3523319"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88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subTitle" idx="1"/>
          </p:nvPr>
        </p:nvSpPr>
        <p:spPr>
          <a:xfrm>
            <a:off x="107504" y="980728"/>
            <a:ext cx="5257800" cy="4320480"/>
          </a:xfrm>
        </p:spPr>
        <p:txBody>
          <a:bodyPr>
            <a:normAutofit lnSpcReduction="10000"/>
          </a:bodyPr>
          <a:lstStyle/>
          <a:p>
            <a:pPr marL="482600" lvl="1" indent="-292100" algn="just">
              <a:spcBef>
                <a:spcPts val="500"/>
              </a:spcBef>
              <a:spcAft>
                <a:spcPts val="500"/>
              </a:spcAft>
              <a:buClr>
                <a:schemeClr val="bg1"/>
              </a:buClr>
            </a:pPr>
            <a:r>
              <a:rPr lang="pt-BR" altLang="pt-BR" sz="1600" b="1" dirty="0" smtClean="0">
                <a:solidFill>
                  <a:schemeClr val="tx1"/>
                </a:solidFill>
                <a:ea typeface="Arial Unicode MS" pitchFamily="34" charset="-128"/>
                <a:cs typeface="Arial Unicode MS" pitchFamily="34" charset="-128"/>
              </a:rPr>
              <a:t>Outros usos: </a:t>
            </a:r>
            <a:r>
              <a:rPr lang="pt-BR" altLang="pt-BR" sz="1600" dirty="0" smtClean="0">
                <a:solidFill>
                  <a:schemeClr val="tx1"/>
                </a:solidFill>
                <a:cs typeface="Times New Roman" pitchFamily="18" charset="0"/>
              </a:rPr>
              <a:t>como planta aromática é usada em banhos,  e estimulante, antisséptico e benéfica para a pele e cabelo, combatendo sarna, eczemas, psoríase e piolhos.</a:t>
            </a:r>
            <a:r>
              <a:rPr lang="pt-BR" altLang="pt-BR" sz="1600" b="1" dirty="0" smtClean="0">
                <a:solidFill>
                  <a:schemeClr val="tx1"/>
                </a:solidFill>
                <a:ea typeface="Arial Unicode MS" pitchFamily="34" charset="-128"/>
                <a:cs typeface="Arial Unicode MS" pitchFamily="34" charset="-128"/>
              </a:rPr>
              <a:t> </a:t>
            </a:r>
          </a:p>
          <a:p>
            <a:pPr marL="482600" lvl="1" indent="-292100" algn="just">
              <a:spcBef>
                <a:spcPts val="500"/>
              </a:spcBef>
              <a:spcAft>
                <a:spcPts val="500"/>
              </a:spcAft>
              <a:buClr>
                <a:schemeClr val="bg1"/>
              </a:buClr>
            </a:pPr>
            <a:r>
              <a:rPr lang="pt-BR" altLang="pt-BR" sz="1600" b="1" dirty="0" smtClean="0">
                <a:solidFill>
                  <a:schemeClr val="tx1"/>
                </a:solidFill>
                <a:ea typeface="Arial Unicode MS" pitchFamily="34" charset="-128"/>
                <a:cs typeface="Arial Unicode MS" pitchFamily="34" charset="-128"/>
              </a:rPr>
              <a:t>Toxicologia: </a:t>
            </a:r>
            <a:r>
              <a:rPr lang="pt-BR" altLang="pt-BR" sz="1600" dirty="0" smtClean="0">
                <a:solidFill>
                  <a:schemeClr val="tx1"/>
                </a:solidFill>
                <a:ea typeface="Arial Unicode MS" pitchFamily="34" charset="-128"/>
                <a:cs typeface="Arial Unicode MS" pitchFamily="34" charset="-128"/>
              </a:rPr>
              <a:t>em doses altas pode ser depressiva para o sistema nervoso, causando sonolência.</a:t>
            </a:r>
          </a:p>
          <a:p>
            <a:pPr marL="482600" lvl="1" indent="-292100" algn="just">
              <a:spcBef>
                <a:spcPts val="500"/>
              </a:spcBef>
              <a:spcAft>
                <a:spcPts val="500"/>
              </a:spcAft>
              <a:buClr>
                <a:schemeClr val="bg1"/>
              </a:buClr>
            </a:pPr>
            <a:r>
              <a:rPr lang="pt-BR" altLang="pt-BR" sz="1600" b="1" dirty="0" smtClean="0">
                <a:solidFill>
                  <a:schemeClr val="tx1"/>
                </a:solidFill>
                <a:ea typeface="Arial Unicode MS" pitchFamily="34" charset="-128"/>
                <a:cs typeface="Arial Unicode MS" pitchFamily="34" charset="-128"/>
              </a:rPr>
              <a:t>Cultivo: </a:t>
            </a:r>
            <a:r>
              <a:rPr lang="pt-BR" altLang="pt-BR" sz="1600" dirty="0" smtClean="0">
                <a:solidFill>
                  <a:schemeClr val="tx1"/>
                </a:solidFill>
                <a:ea typeface="Arial Unicode MS" pitchFamily="34" charset="-128"/>
                <a:cs typeface="Arial Unicode MS" pitchFamily="34" charset="-128"/>
              </a:rPr>
              <a:t>planta multiplicada por estacas enraizadas em viveiro. </a:t>
            </a:r>
            <a:endParaRPr lang="pt-BR" altLang="pt-BR" sz="1600" b="1" dirty="0" smtClean="0">
              <a:solidFill>
                <a:schemeClr val="tx1"/>
              </a:solidFill>
              <a:latin typeface="Arial Unicode MS" pitchFamily="34" charset="-128"/>
              <a:ea typeface="Arial Unicode MS" pitchFamily="34" charset="-128"/>
              <a:cs typeface="Arial Unicode MS" pitchFamily="34" charset="-128"/>
            </a:endParaRPr>
          </a:p>
          <a:p>
            <a:pPr marL="482600" lvl="1" indent="-292100" algn="just">
              <a:spcBef>
                <a:spcPts val="500"/>
              </a:spcBef>
              <a:spcAft>
                <a:spcPts val="500"/>
              </a:spcAft>
              <a:buClr>
                <a:schemeClr val="bg1"/>
              </a:buClr>
            </a:pPr>
            <a:r>
              <a:rPr lang="pt-BR" altLang="pt-BR" sz="1600" b="1" i="1" dirty="0" smtClean="0">
                <a:solidFill>
                  <a:schemeClr val="tx1"/>
                </a:solidFill>
                <a:cs typeface="Times New Roman" pitchFamily="18" charset="0"/>
              </a:rPr>
              <a:t>Chá para combater enxaqueca</a:t>
            </a:r>
          </a:p>
          <a:p>
            <a:pPr marL="482600" lvl="1" indent="-292100" algn="just">
              <a:spcBef>
                <a:spcPts val="500"/>
              </a:spcBef>
              <a:spcAft>
                <a:spcPts val="500"/>
              </a:spcAft>
              <a:buClr>
                <a:schemeClr val="bg1"/>
              </a:buClr>
            </a:pPr>
            <a:r>
              <a:rPr lang="pt-BR" altLang="pt-BR" sz="1600" b="1" dirty="0" smtClean="0">
                <a:solidFill>
                  <a:schemeClr val="tx1"/>
                </a:solidFill>
                <a:ea typeface="Arial Unicode MS" pitchFamily="34" charset="-128"/>
                <a:cs typeface="Arial Unicode MS" pitchFamily="34" charset="-128"/>
              </a:rPr>
              <a:t>Preparo e dosagem:</a:t>
            </a:r>
            <a:r>
              <a:rPr lang="pt-BR" altLang="pt-BR" sz="1600" b="1" dirty="0" smtClean="0">
                <a:solidFill>
                  <a:schemeClr val="tx1"/>
                </a:solidFill>
                <a:latin typeface="Arial Unicode MS" pitchFamily="34" charset="-128"/>
                <a:ea typeface="Arial Unicode MS" pitchFamily="34" charset="-128"/>
                <a:cs typeface="Arial Unicode MS" pitchFamily="34" charset="-128"/>
              </a:rPr>
              <a:t> </a:t>
            </a:r>
            <a:r>
              <a:rPr lang="pt-BR" altLang="pt-BR" sz="1600" dirty="0" smtClean="0">
                <a:solidFill>
                  <a:schemeClr val="tx1"/>
                </a:solidFill>
                <a:ea typeface="Arial Unicode MS" pitchFamily="34" charset="-128"/>
                <a:cs typeface="Arial Unicode MS" pitchFamily="34" charset="-128"/>
              </a:rPr>
              <a:t>ferva 1 litro de água. Desligue o fogo e acrescente 20g de folhas de alfazema. Tampe a panela e espere amornar. Coe e tome o chá de 3 a 4 vezes ao dia.</a:t>
            </a:r>
          </a:p>
          <a:p>
            <a:pPr marL="482600" lvl="1" indent="-292100" algn="just">
              <a:spcBef>
                <a:spcPts val="500"/>
              </a:spcBef>
              <a:spcAft>
                <a:spcPts val="500"/>
              </a:spcAft>
              <a:buClr>
                <a:schemeClr val="bg1"/>
              </a:buClr>
            </a:pPr>
            <a:endParaRPr lang="pt-BR" altLang="pt-BR" sz="1600" dirty="0">
              <a:solidFill>
                <a:schemeClr val="tx1"/>
              </a:solidFill>
              <a:ea typeface="Arial Unicode MS" pitchFamily="34" charset="-128"/>
              <a:cs typeface="Arial Unicode MS" pitchFamily="34" charset="-128"/>
            </a:endParaRPr>
          </a:p>
          <a:p>
            <a:pPr marL="482600" lvl="1" indent="-292100" algn="just">
              <a:spcBef>
                <a:spcPts val="500"/>
              </a:spcBef>
              <a:spcAft>
                <a:spcPts val="500"/>
              </a:spcAft>
              <a:buClr>
                <a:schemeClr val="bg1"/>
              </a:buClr>
            </a:pPr>
            <a:r>
              <a:rPr lang="pt-BR" altLang="pt-BR" sz="1600" dirty="0" smtClean="0">
                <a:solidFill>
                  <a:schemeClr val="tx1"/>
                </a:solidFill>
                <a:ea typeface="Arial Unicode MS" pitchFamily="34" charset="-128"/>
                <a:cs typeface="Arial Unicode MS" pitchFamily="34" charset="-128"/>
              </a:rPr>
              <a:t>Observação: Em Cunha/SP encontramos o Lavandário.</a:t>
            </a:r>
          </a:p>
        </p:txBody>
      </p:sp>
      <p:pic>
        <p:nvPicPr>
          <p:cNvPr id="20484" name="Picture 4" descr="C:\Users\Tony\Pictures\alfazem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38" y="1676400"/>
            <a:ext cx="3403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1475656" y="188640"/>
            <a:ext cx="28956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spcBef>
                <a:spcPts val="1200"/>
              </a:spcBef>
              <a:spcAft>
                <a:spcPts val="1200"/>
              </a:spcAft>
            </a:pPr>
            <a:r>
              <a:rPr lang="pt-BR" altLang="pt-BR" sz="3200" b="1" i="1" kern="0" dirty="0" smtClean="0">
                <a:solidFill>
                  <a:sysClr val="windowText" lastClr="000000"/>
                </a:solidFill>
                <a:ea typeface="Arial Unicode MS" pitchFamily="34" charset="-128"/>
                <a:cs typeface="Arial Unicode MS" pitchFamily="34" charset="-128"/>
              </a:rPr>
              <a:t>Lavanda</a:t>
            </a:r>
            <a:r>
              <a:rPr lang="pt-BR" altLang="pt-BR" sz="3200" b="1" kern="0" dirty="0" smtClean="0">
                <a:solidFill>
                  <a:sysClr val="windowText" lastClr="000000"/>
                </a:solidFill>
                <a:latin typeface="Arial" charset="0"/>
                <a:ea typeface="Arial Unicode MS" pitchFamily="34" charset="-128"/>
                <a:cs typeface="Arial Unicode MS" pitchFamily="34" charset="-128"/>
              </a:rPr>
              <a:t> </a:t>
            </a:r>
            <a:endParaRPr lang="pt-BR" altLang="pt-BR" sz="3200" b="1" kern="0" dirty="0">
              <a:solidFill>
                <a:sysClr val="windowText" lastClr="000000"/>
              </a:solidFill>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83967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anim to="" calcmode="lin" valueType="num">
                                      <p:cBhvr>
                                        <p:cTn id="7" dur="1" fill="hold"/>
                                        <p:tgtEl>
                                          <p:spTgt spid="36867">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36867">
                                            <p:txEl>
                                              <p:pRg st="1" end="1"/>
                                            </p:txEl>
                                          </p:spTgt>
                                        </p:tgtEl>
                                        <p:attrNameLst>
                                          <p:attrName>style.visibility</p:attrName>
                                        </p:attrNameLst>
                                      </p:cBhvr>
                                      <p:to>
                                        <p:strVal val="visible"/>
                                      </p:to>
                                    </p:set>
                                    <p:anim to="" calcmode="lin" valueType="num">
                                      <p:cBhvr>
                                        <p:cTn id="10" dur="1" fill="hold"/>
                                        <p:tgtEl>
                                          <p:spTgt spid="36867">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499"/>
                                          </p:stCondLst>
                                        </p:cTn>
                                        <p:tgtEl>
                                          <p:spTgt spid="36867">
                                            <p:txEl>
                                              <p:pRg st="2" end="2"/>
                                            </p:txEl>
                                          </p:spTgt>
                                        </p:tgtEl>
                                        <p:attrNameLst>
                                          <p:attrName>style.visibility</p:attrName>
                                        </p:attrNameLst>
                                      </p:cBhvr>
                                      <p:to>
                                        <p:strVal val="visible"/>
                                      </p:to>
                                    </p:set>
                                    <p:anim to="" calcmode="lin" valueType="num">
                                      <p:cBhvr>
                                        <p:cTn id="13" dur="1" fill="hold"/>
                                        <p:tgtEl>
                                          <p:spTgt spid="36867">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499"/>
                                          </p:stCondLst>
                                        </p:cTn>
                                        <p:tgtEl>
                                          <p:spTgt spid="36867">
                                            <p:txEl>
                                              <p:pRg st="3" end="3"/>
                                            </p:txEl>
                                          </p:spTgt>
                                        </p:tgtEl>
                                        <p:attrNameLst>
                                          <p:attrName>style.visibility</p:attrName>
                                        </p:attrNameLst>
                                      </p:cBhvr>
                                      <p:to>
                                        <p:strVal val="visible"/>
                                      </p:to>
                                    </p:set>
                                    <p:anim to="" calcmode="lin" valueType="num">
                                      <p:cBhvr>
                                        <p:cTn id="16" dur="1" fill="hold"/>
                                        <p:tgtEl>
                                          <p:spTgt spid="36867">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499"/>
                                          </p:stCondLst>
                                        </p:cTn>
                                        <p:tgtEl>
                                          <p:spTgt spid="36867">
                                            <p:txEl>
                                              <p:pRg st="4" end="4"/>
                                            </p:txEl>
                                          </p:spTgt>
                                        </p:tgtEl>
                                        <p:attrNameLst>
                                          <p:attrName>style.visibility</p:attrName>
                                        </p:attrNameLst>
                                      </p:cBhvr>
                                      <p:to>
                                        <p:strVal val="visible"/>
                                      </p:to>
                                    </p:set>
                                    <p:anim to="" calcmode="lin" valueType="num">
                                      <p:cBhvr>
                                        <p:cTn id="19" dur="1" fill="hold"/>
                                        <p:tgtEl>
                                          <p:spTgt spid="36867">
                                            <p:txEl>
                                              <p:pRg st="4" end="4"/>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499"/>
                                          </p:stCondLst>
                                        </p:cTn>
                                        <p:tgtEl>
                                          <p:spTgt spid="36867">
                                            <p:txEl>
                                              <p:pRg st="6" end="6"/>
                                            </p:txEl>
                                          </p:spTgt>
                                        </p:tgtEl>
                                        <p:attrNameLst>
                                          <p:attrName>style.visibility</p:attrName>
                                        </p:attrNameLst>
                                      </p:cBhvr>
                                      <p:to>
                                        <p:strVal val="visible"/>
                                      </p:to>
                                    </p:set>
                                    <p:anim to="" calcmode="lin" valueType="num">
                                      <p:cBhvr>
                                        <p:cTn id="22" dur="1" fill="hold"/>
                                        <p:tgtEl>
                                          <p:spTgt spid="36867">
                                            <p:txEl>
                                              <p:pRg st="6" end="6"/>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4"/>
                                        </p:tgtEl>
                                        <p:attrNameLst>
                                          <p:attrName>style.visibility</p:attrName>
                                        </p:attrNameLst>
                                      </p:cBhvr>
                                      <p:to>
                                        <p:strVal val="visible"/>
                                      </p:to>
                                    </p:set>
                                    <p:anim to="" calcmode="lin" valueType="num">
                                      <p:cBhvr>
                                        <p:cTn id="2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P spid="4" grpId="0" autoUpdateAnimBg="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4823</Words>
  <Application>Microsoft Office PowerPoint</Application>
  <PresentationFormat>Apresentação na tela (4:3)</PresentationFormat>
  <Paragraphs>432</Paragraphs>
  <Slides>55</Slides>
  <Notes>0</Notes>
  <HiddenSlides>0</HiddenSlides>
  <MMClips>0</MMClips>
  <ScaleCrop>false</ScaleCrop>
  <HeadingPairs>
    <vt:vector size="4" baseType="variant">
      <vt:variant>
        <vt:lpstr>Tema</vt:lpstr>
      </vt:variant>
      <vt:variant>
        <vt:i4>1</vt:i4>
      </vt:variant>
      <vt:variant>
        <vt:lpstr>Títulos de slides</vt:lpstr>
      </vt:variant>
      <vt:variant>
        <vt:i4>55</vt:i4>
      </vt:variant>
    </vt:vector>
  </HeadingPairs>
  <TitlesOfParts>
    <vt:vector size="56"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Plantas Medicinais, plantas que curam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ALECRIM </vt:lpstr>
      <vt:lpstr>ALHO  </vt:lpstr>
      <vt:lpstr>Boldo Brasileiro  </vt:lpstr>
      <vt:lpstr>CAMOMILA  </vt:lpstr>
      <vt:lpstr>CONFREI  </vt:lpstr>
      <vt:lpstr>CAPIM-LIMÃO </vt:lpstr>
      <vt:lpstr>Erva cidreira brasileira</vt:lpstr>
      <vt:lpstr>ERVA DE BICHO</vt:lpstr>
      <vt:lpstr>HORTELÃ </vt:lpstr>
      <vt:lpstr>TANCHAGEM (SUS)</vt:lpstr>
      <vt:lpstr>Aroeira (SUS)</vt:lpstr>
      <vt:lpstr>Alcachofra (SUS)</vt:lpstr>
      <vt:lpstr>Valeriana (SUS)</vt:lpstr>
      <vt:lpstr>Guaco (SUS)</vt:lpstr>
      <vt:lpstr>Hortelã-Pimenta (SUS)</vt:lpstr>
      <vt:lpstr>Salgueiro (SUS)</vt:lpstr>
      <vt:lpstr>Garra do diabo (SUS)</vt:lpstr>
      <vt:lpstr>Soja (SUS)</vt:lpstr>
      <vt:lpstr>Poejo</vt:lpstr>
      <vt:lpstr>Canela</vt:lpstr>
      <vt:lpstr>Quebra-pedra</vt:lpstr>
      <vt:lpstr>Amoreira</vt:lpstr>
      <vt:lpstr>Limão</vt:lpstr>
      <vt:lpstr>Taioba</vt:lpstr>
      <vt:lpstr>Cúrcuma </vt:lpstr>
      <vt:lpstr>Moringa</vt:lpstr>
      <vt:lpstr>Citronela</vt:lpstr>
      <vt:lpstr>Gengibre</vt:lpstr>
      <vt:lpstr>Ora-Pro-nóbris</vt:lpstr>
      <vt:lpstr>Inhame</vt:lpstr>
      <vt:lpstr>Óleo de prímula</vt:lpstr>
      <vt:lpstr>Aranto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Recanto</dc:creator>
  <cp:lastModifiedBy>Recanto</cp:lastModifiedBy>
  <cp:revision>70</cp:revision>
  <dcterms:created xsi:type="dcterms:W3CDTF">2019-06-03T12:37:20Z</dcterms:created>
  <dcterms:modified xsi:type="dcterms:W3CDTF">2019-06-04T17:46:46Z</dcterms:modified>
</cp:coreProperties>
</file>