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A3F9FE-1BCA-4D99-9BD4-812207DDE885}" type="datetimeFigureOut">
              <a:rPr lang="pt-BR" smtClean="0"/>
              <a:t>03/10/2015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5D8C9F-31A7-4E14-A4A7-CE7604CA550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A IGREJA PROPOSTA PELO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8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805264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Igreja missionária e descentrada: todo o sentido da Igreja é estar a serviço da implantação do RD (ela não é fim, mas meio). Daí o paradigma da ação missionária, isto é, o </a:t>
            </a:r>
            <a:r>
              <a:rPr lang="pt-BR" b="1" dirty="0" err="1" smtClean="0">
                <a:solidFill>
                  <a:srgbClr val="002060"/>
                </a:solidFill>
              </a:rPr>
              <a:t>salvífico</a:t>
            </a:r>
            <a:r>
              <a:rPr lang="pt-BR" b="1" dirty="0" smtClean="0">
                <a:solidFill>
                  <a:srgbClr val="002060"/>
                </a:solidFill>
              </a:rPr>
              <a:t> é prioritário com relação ao doutrinal, o jurídico e o institucional. IGREJA DE SAÍDA: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Mais evangelização e menos autopreservação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Conversão pastoral e missionária (</a:t>
            </a:r>
            <a:r>
              <a:rPr lang="pt-BR" b="1" dirty="0" err="1" smtClean="0">
                <a:solidFill>
                  <a:srgbClr val="002060"/>
                </a:solidFill>
              </a:rPr>
              <a:t>DAp</a:t>
            </a:r>
            <a:r>
              <a:rPr lang="pt-BR" b="1" dirty="0" smtClean="0">
                <a:solidFill>
                  <a:srgbClr val="002060"/>
                </a:solidFill>
              </a:rPr>
              <a:t>, 25)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Livrar-se da inércia do status quo com ousadia e criatividade, repensando a ação pastoral (EG, 33)</a:t>
            </a:r>
          </a:p>
        </p:txBody>
      </p:sp>
    </p:spTree>
    <p:extLst>
      <p:ext uri="{BB962C8B-B14F-4D97-AF65-F5344CB8AC3E}">
        <p14:creationId xmlns:p14="http://schemas.microsoft.com/office/powerpoint/2010/main" val="224367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8748464" cy="5949280"/>
          </a:xfrm>
        </p:spPr>
        <p:txBody>
          <a:bodyPr>
            <a:normAutofit fontScale="77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Igreja configurada colegialmente: o papel da sede romana como sinal de Unidade da Igreja é de fortalecer a comunhão entre as Igrejas Locais, não assumindo suas funções e competências – “eclesiologia de comunhão” do primeiro milênio. “Uma centralização excessiva, em vez de ajudar, complica a vida da Igreja e sua dinâmica missionária” (EG, 32). Consequências fragilidade: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Nomeações que fortalecem a centralização romana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Conversão pastoral e missionária (</a:t>
            </a:r>
            <a:r>
              <a:rPr lang="pt-BR" b="1" dirty="0" err="1" smtClean="0">
                <a:solidFill>
                  <a:srgbClr val="002060"/>
                </a:solidFill>
              </a:rPr>
              <a:t>DAp</a:t>
            </a:r>
            <a:r>
              <a:rPr lang="pt-BR" b="1" dirty="0" smtClean="0">
                <a:solidFill>
                  <a:srgbClr val="002060"/>
                </a:solidFill>
              </a:rPr>
              <a:t>, 25)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Incentivo ao carreirismo eclesiástico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Volta de uma Igreja do poder e do prestígio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Ênfase no jurídico e no institucional (perda profética)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Clero mais voltado para o culto e o poder (descompromisso com os pobres)</a:t>
            </a:r>
          </a:p>
        </p:txBody>
      </p:sp>
    </p:spTree>
    <p:extLst>
      <p:ext uri="{BB962C8B-B14F-4D97-AF65-F5344CB8AC3E}">
        <p14:creationId xmlns:p14="http://schemas.microsoft.com/office/powerpoint/2010/main" val="265429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9"/>
            <a:ext cx="8892480" cy="5877272"/>
          </a:xfrm>
        </p:spPr>
        <p:txBody>
          <a:bodyPr>
            <a:normAutofit fontScale="850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Igreja </a:t>
            </a:r>
            <a:r>
              <a:rPr lang="pt-BR" b="1" dirty="0" err="1" smtClean="0">
                <a:solidFill>
                  <a:srgbClr val="002060"/>
                </a:solidFill>
              </a:rPr>
              <a:t>inculturada</a:t>
            </a:r>
            <a:r>
              <a:rPr lang="pt-BR" b="1" dirty="0" smtClean="0">
                <a:solidFill>
                  <a:srgbClr val="002060"/>
                </a:solidFill>
              </a:rPr>
              <a:t>: o acolhimento na fé é parte constitucional da revelação, pois sem ela os eventos </a:t>
            </a:r>
            <a:r>
              <a:rPr lang="pt-BR" b="1" dirty="0" err="1" smtClean="0">
                <a:solidFill>
                  <a:srgbClr val="002060"/>
                </a:solidFill>
              </a:rPr>
              <a:t>salvíficos</a:t>
            </a:r>
            <a:r>
              <a:rPr lang="pt-BR" b="1" dirty="0" smtClean="0">
                <a:solidFill>
                  <a:srgbClr val="002060"/>
                </a:solidFill>
              </a:rPr>
              <a:t> seriam meros fatos históricos. O ser humano deve captar e acolher a Palavra de Deus dentro de sua própria cultura, isto é, a COMUNIDADE DOS FIÉIS (Santo Tomás) determinará como seus membros entendem e vivem a fé cristã no interior de uma cultura.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“A graça supõe a cultura, e o dom de Deus encarna-se na cultura de quem o recebe” (EG, 115) – antropologia cultural subjacente no texto conciliar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O cristianismo não dispõe de um único modelo cultural, mas assume o rosto das diversas culturas e dos vários povos onde for acolhido e se radicar (EG, 116)</a:t>
            </a:r>
          </a:p>
        </p:txBody>
      </p:sp>
    </p:spTree>
    <p:extLst>
      <p:ext uri="{BB962C8B-B14F-4D97-AF65-F5344CB8AC3E}">
        <p14:creationId xmlns:p14="http://schemas.microsoft.com/office/powerpoint/2010/main" val="28191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9"/>
            <a:ext cx="8748464" cy="5877272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Igreja de discípulos missionários: necessidade de correção de uma Igreja clerical ativa diante de um laicato passivo. Todo BATIZADO tem o direito e o dever e exercer seus carismas para o bem dos homens e a edificação da Igreja (AA, 3). A missão não é apêndice ou ornamento na pessoa do cristão; é algo que não se pode arrancar de si sem se destruir (EG, 273).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A dificuldade dos leigos por não encontrarem espaço nas Igrejas Locais, se deve, em parte, a um excessivo clericalismo (EG, 102)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pt-BR" b="1" dirty="0" smtClean="0">
                <a:solidFill>
                  <a:srgbClr val="002060"/>
                </a:solidFill>
              </a:rPr>
              <a:t>A evangelização requer o contato pessoal (Igreja machucada, enlameada... – EG, 127)</a:t>
            </a:r>
          </a:p>
        </p:txBody>
      </p:sp>
    </p:spTree>
    <p:extLst>
      <p:ext uri="{BB962C8B-B14F-4D97-AF65-F5344CB8AC3E}">
        <p14:creationId xmlns:p14="http://schemas.microsoft.com/office/powerpoint/2010/main" val="14307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686800" cy="8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8676456" cy="6237312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70000"/>
              </a:lnSpc>
            </a:pPr>
            <a:r>
              <a:rPr lang="pt-BR" sz="2400" b="1" dirty="0" smtClean="0">
                <a:solidFill>
                  <a:srgbClr val="002060"/>
                </a:solidFill>
              </a:rPr>
              <a:t>Igreja que testemunhe na vida a sua fé em Cristo: necessidade de retorno ao nuclear da fé cristã – a vivência das primeiras comunidades – encobertas na poeira da história pelas doutrinas, normas, regulamentações, tradições, etc., que obscureceram sua centralidade. Poder eclesiástico emudecendo a verdade do serviço eclesiástico. Importante lembrar a força </a:t>
            </a:r>
            <a:r>
              <a:rPr lang="pt-BR" sz="2400" b="1" dirty="0" err="1" smtClean="0">
                <a:solidFill>
                  <a:srgbClr val="002060"/>
                </a:solidFill>
              </a:rPr>
              <a:t>pneumatológica</a:t>
            </a:r>
            <a:r>
              <a:rPr lang="pt-BR" sz="2400" b="1" dirty="0" smtClean="0">
                <a:solidFill>
                  <a:srgbClr val="002060"/>
                </a:solidFill>
              </a:rPr>
              <a:t> da Igreja: o Espírito que esteve presente e atuante na existência de Jesus continua atuando hoje nos cristãos (LG, 7).  </a:t>
            </a:r>
          </a:p>
          <a:p>
            <a:pPr algn="just" eaLnBrk="1" hangingPunct="1">
              <a:lnSpc>
                <a:spcPct val="170000"/>
              </a:lnSpc>
              <a:buFontTx/>
              <a:buChar char="-"/>
            </a:pPr>
            <a:r>
              <a:rPr lang="pt-BR" sz="2400" b="1" dirty="0" smtClean="0">
                <a:solidFill>
                  <a:srgbClr val="002060"/>
                </a:solidFill>
              </a:rPr>
              <a:t>A fé é um evento </a:t>
            </a:r>
            <a:r>
              <a:rPr lang="pt-BR" sz="2400" b="1" dirty="0" err="1" smtClean="0">
                <a:solidFill>
                  <a:srgbClr val="002060"/>
                </a:solidFill>
              </a:rPr>
              <a:t>salvífico</a:t>
            </a:r>
            <a:r>
              <a:rPr lang="pt-BR" sz="2400" b="1" dirty="0" smtClean="0">
                <a:solidFill>
                  <a:srgbClr val="002060"/>
                </a:solidFill>
              </a:rPr>
              <a:t> na vida da pessoa que é, de certo modo, por ela experimentado (experiência pessoal) – Jesus caminha com ele, fala com ele, respira com ele, trabalha com ele (EG, 266).</a:t>
            </a:r>
          </a:p>
          <a:p>
            <a:pPr algn="just" eaLnBrk="1" hangingPunct="1">
              <a:lnSpc>
                <a:spcPct val="170000"/>
              </a:lnSpc>
              <a:buFontTx/>
              <a:buChar char="-"/>
            </a:pPr>
            <a:r>
              <a:rPr lang="pt-BR" sz="2400" b="1" dirty="0" smtClean="0">
                <a:solidFill>
                  <a:srgbClr val="002060"/>
                </a:solidFill>
              </a:rPr>
              <a:t>CONVERSÃO: atitude de fundo que inclui mudança de mentalidade eclesial por parte de todos, especialmente do clero (</a:t>
            </a:r>
            <a:r>
              <a:rPr lang="pt-BR" sz="2400" b="1" dirty="0" err="1" smtClean="0">
                <a:solidFill>
                  <a:srgbClr val="002060"/>
                </a:solidFill>
              </a:rPr>
              <a:t>DAp</a:t>
            </a:r>
            <a:r>
              <a:rPr lang="pt-BR" sz="2400" b="1" dirty="0" smtClean="0">
                <a:solidFill>
                  <a:srgbClr val="002060"/>
                </a:solidFill>
              </a:rPr>
              <a:t>, 213) </a:t>
            </a:r>
          </a:p>
          <a:p>
            <a:pPr algn="just" eaLnBrk="1" hangingPunct="1">
              <a:lnSpc>
                <a:spcPct val="170000"/>
              </a:lnSpc>
              <a:buFontTx/>
              <a:buChar char="-"/>
            </a:pPr>
            <a:r>
              <a:rPr lang="pt-BR" sz="2400" b="1" dirty="0" smtClean="0">
                <a:solidFill>
                  <a:srgbClr val="002060"/>
                </a:solidFill>
              </a:rPr>
              <a:t>CONCRETAMENTE O QUE NECESSITA DE CONVERSÃO: EG, 93, 94, 97. </a:t>
            </a:r>
          </a:p>
        </p:txBody>
      </p:sp>
    </p:spTree>
    <p:extLst>
      <p:ext uri="{BB962C8B-B14F-4D97-AF65-F5344CB8AC3E}">
        <p14:creationId xmlns:p14="http://schemas.microsoft.com/office/powerpoint/2010/main" val="4084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C00000"/>
                </a:solidFill>
              </a:rPr>
              <a:t>A PROPOSTA DO PAPA FRANCISCO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805264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60000"/>
              </a:lnSpc>
            </a:pPr>
            <a:r>
              <a:rPr lang="pt-BR" sz="2800" b="1" dirty="0" smtClean="0">
                <a:solidFill>
                  <a:srgbClr val="002060"/>
                </a:solidFill>
              </a:rPr>
              <a:t>Igreja dos pobres: “... assim como Cristo realizou a obra da redenção na pobreza e na perseguição, assim a Igreja é chamada a seguir pelo mesmo caminho para comunicar aos homens os frutos da redenção” (LG, 8). A Igreja deve cumprir sua missão seguindo os passos de Jesus e adotando suas atitudes (</a:t>
            </a:r>
            <a:r>
              <a:rPr lang="pt-BR" sz="2800" b="1" dirty="0" err="1" smtClean="0">
                <a:solidFill>
                  <a:srgbClr val="002060"/>
                </a:solidFill>
              </a:rPr>
              <a:t>DAp</a:t>
            </a:r>
            <a:r>
              <a:rPr lang="pt-BR" sz="2800" b="1" dirty="0" smtClean="0">
                <a:solidFill>
                  <a:srgbClr val="002060"/>
                </a:solidFill>
              </a:rPr>
              <a:t>, 31).</a:t>
            </a:r>
          </a:p>
          <a:p>
            <a:pPr algn="just" eaLnBrk="1" hangingPunct="1">
              <a:lnSpc>
                <a:spcPct val="160000"/>
              </a:lnSpc>
              <a:buFontTx/>
              <a:buChar char="-"/>
            </a:pPr>
            <a:r>
              <a:rPr lang="pt-BR" sz="2800" b="1" dirty="0" smtClean="0">
                <a:solidFill>
                  <a:srgbClr val="002060"/>
                </a:solidFill>
              </a:rPr>
              <a:t>Luta por uma sociedade mais justa e solidária (uma nova mentalidade que pense em termos de comunidade, de prioridade da vida de todos sobre a apropriação dos bens por parte de alguns – EG, 188), libertando-se do paganismo individualista</a:t>
            </a:r>
          </a:p>
          <a:p>
            <a:pPr algn="just" eaLnBrk="1" hangingPunct="1">
              <a:lnSpc>
                <a:spcPct val="160000"/>
              </a:lnSpc>
              <a:buFontTx/>
              <a:buChar char="-"/>
            </a:pPr>
            <a:r>
              <a:rPr lang="pt-BR" sz="2800" b="1" dirty="0" smtClean="0">
                <a:solidFill>
                  <a:srgbClr val="002060"/>
                </a:solidFill>
              </a:rPr>
              <a:t>Escutar os pobres, dedicar-lhes tempo, acompanhá-los (</a:t>
            </a:r>
            <a:r>
              <a:rPr lang="pt-BR" sz="2800" b="1" dirty="0" err="1" smtClean="0">
                <a:solidFill>
                  <a:srgbClr val="002060"/>
                </a:solidFill>
              </a:rPr>
              <a:t>DAp</a:t>
            </a:r>
            <a:r>
              <a:rPr lang="pt-BR" sz="2800" b="1" dirty="0" smtClean="0">
                <a:solidFill>
                  <a:srgbClr val="002060"/>
                </a:solidFill>
              </a:rPr>
              <a:t>, 397). </a:t>
            </a:r>
          </a:p>
        </p:txBody>
      </p:sp>
    </p:spTree>
    <p:extLst>
      <p:ext uri="{BB962C8B-B14F-4D97-AF65-F5344CB8AC3E}">
        <p14:creationId xmlns:p14="http://schemas.microsoft.com/office/powerpoint/2010/main" val="20974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heresias do catolicismo </a:t>
            </a:r>
            <a:r>
              <a:rPr lang="pt-BR" b="1" dirty="0" smtClean="0">
                <a:solidFill>
                  <a:srgbClr val="C00000"/>
                </a:solidFill>
              </a:rPr>
              <a:t>atual (?)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8676456" cy="5617369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IDEOLOGIZAÇÃO – o Evangelho é a hermenêutica de si mesmo à luz dos sinais dos tempos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FUNCIONALISMO – pautar-se pela atração, não pelo proselitismo sem pertencimento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CLERICALISMO – é mais cômodo ser coroinha que protagonista de um caminho laico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AUTORREFERENCIALIDADE – doença espiritual evitada com proximidade (comunhão e pertencimento), que torna possível o encontro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6481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O que nós vemos como necessário para que a Diocese de Lorena possa caminhar segundo os princípios do Papa Francisco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277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870</Words>
  <Application>Microsoft Office PowerPoint</Application>
  <PresentationFormat>Apresentação na tela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Balcão Envidraçado</vt:lpstr>
      <vt:lpstr>A IGREJA PROPOSTA PELO PAPA FRANCISCO</vt:lpstr>
      <vt:lpstr>A PROPOSTA DO PAPA FRANCISCO</vt:lpstr>
      <vt:lpstr>A PROPOSTA DO PAPA FRANCISCO</vt:lpstr>
      <vt:lpstr>A PROPOSTA DO PAPA FRANCISCO</vt:lpstr>
      <vt:lpstr>A PROPOSTA DO PAPA FRANCISCO</vt:lpstr>
      <vt:lpstr>A PROPOSTA DO PAPA FRANCISCO</vt:lpstr>
      <vt:lpstr>A PROPOSTA DO PAPA FRANCISCO</vt:lpstr>
      <vt:lpstr>heresias do catolicismo atual (?)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IGREJA PROPOSTA PELO PAPA FRANCISCO</dc:title>
  <dc:creator>Positivo</dc:creator>
  <cp:lastModifiedBy>Ana Maria</cp:lastModifiedBy>
  <cp:revision>4</cp:revision>
  <dcterms:created xsi:type="dcterms:W3CDTF">2015-10-03T09:27:19Z</dcterms:created>
  <dcterms:modified xsi:type="dcterms:W3CDTF">2015-10-03T13:49:03Z</dcterms:modified>
</cp:coreProperties>
</file>